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86" r:id="rId6"/>
    <p:sldId id="276" r:id="rId7"/>
    <p:sldId id="281" r:id="rId8"/>
    <p:sldId id="280" r:id="rId9"/>
    <p:sldId id="275" r:id="rId10"/>
    <p:sldId id="282" r:id="rId11"/>
    <p:sldId id="279" r:id="rId12"/>
    <p:sldId id="287" r:id="rId13"/>
    <p:sldId id="288" r:id="rId14"/>
    <p:sldId id="29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613"/>
    <a:srgbClr val="A9D18E"/>
    <a:srgbClr val="005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7A235-56C4-4D32-A0DE-B77983E7191A}" v="246" dt="2023-04-13T13:10:43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03384\Downloads\EVOLU&#199;&#195;O%20QUANTITATIVA%20NO%20TEMPO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2704415911542E-2"/>
          <c:y val="0"/>
          <c:w val="0.73563103963994836"/>
          <c:h val="0.9415527219567672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yyyy\-mm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Sheet1!$B$2:$B$40</c:f>
              <c:numCache>
                <c:formatCode>#,##0</c:formatCode>
                <c:ptCount val="39"/>
                <c:pt idx="0">
                  <c:v>142027</c:v>
                </c:pt>
                <c:pt idx="1">
                  <c:v>141344</c:v>
                </c:pt>
                <c:pt idx="2">
                  <c:v>143896</c:v>
                </c:pt>
                <c:pt idx="3">
                  <c:v>147934</c:v>
                </c:pt>
                <c:pt idx="4">
                  <c:v>151511</c:v>
                </c:pt>
                <c:pt idx="5">
                  <c:v>155117</c:v>
                </c:pt>
                <c:pt idx="6">
                  <c:v>156668</c:v>
                </c:pt>
                <c:pt idx="7">
                  <c:v>159348</c:v>
                </c:pt>
                <c:pt idx="8">
                  <c:v>161353</c:v>
                </c:pt>
                <c:pt idx="9">
                  <c:v>162931</c:v>
                </c:pt>
                <c:pt idx="10">
                  <c:v>163974</c:v>
                </c:pt>
                <c:pt idx="11">
                  <c:v>166374</c:v>
                </c:pt>
                <c:pt idx="12">
                  <c:v>167967</c:v>
                </c:pt>
                <c:pt idx="13">
                  <c:v>170880</c:v>
                </c:pt>
                <c:pt idx="14">
                  <c:v>172994</c:v>
                </c:pt>
                <c:pt idx="15">
                  <c:v>175571</c:v>
                </c:pt>
                <c:pt idx="16">
                  <c:v>178581</c:v>
                </c:pt>
                <c:pt idx="17">
                  <c:v>179639</c:v>
                </c:pt>
                <c:pt idx="18">
                  <c:v>182973</c:v>
                </c:pt>
                <c:pt idx="19">
                  <c:v>175125</c:v>
                </c:pt>
                <c:pt idx="20">
                  <c:v>176574</c:v>
                </c:pt>
                <c:pt idx="21">
                  <c:v>178680</c:v>
                </c:pt>
                <c:pt idx="22">
                  <c:v>179781</c:v>
                </c:pt>
                <c:pt idx="23">
                  <c:v>185703</c:v>
                </c:pt>
                <c:pt idx="24">
                  <c:v>193088</c:v>
                </c:pt>
                <c:pt idx="25">
                  <c:v>197979</c:v>
                </c:pt>
                <c:pt idx="26">
                  <c:v>206169</c:v>
                </c:pt>
                <c:pt idx="27">
                  <c:v>191789</c:v>
                </c:pt>
                <c:pt idx="28">
                  <c:v>199172</c:v>
                </c:pt>
                <c:pt idx="29">
                  <c:v>200305</c:v>
                </c:pt>
                <c:pt idx="30">
                  <c:v>204892</c:v>
                </c:pt>
                <c:pt idx="31">
                  <c:v>209109</c:v>
                </c:pt>
                <c:pt idx="32">
                  <c:v>207271</c:v>
                </c:pt>
                <c:pt idx="33">
                  <c:v>211377</c:v>
                </c:pt>
                <c:pt idx="34">
                  <c:v>218296</c:v>
                </c:pt>
                <c:pt idx="35">
                  <c:v>222331</c:v>
                </c:pt>
                <c:pt idx="36">
                  <c:v>221822</c:v>
                </c:pt>
                <c:pt idx="37">
                  <c:v>226955</c:v>
                </c:pt>
                <c:pt idx="38">
                  <c:v>229130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7-5B0D-45A6-B1BC-17F3CA38B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495520"/>
        <c:axId val="1140513408"/>
      </c:lineChart>
      <c:dateAx>
        <c:axId val="1140495520"/>
        <c:scaling>
          <c:orientation val="minMax"/>
        </c:scaling>
        <c:delete val="1"/>
        <c:axPos val="b"/>
        <c:numFmt formatCode="yyyy\-mm" sourceLinked="1"/>
        <c:majorTickMark val="out"/>
        <c:minorTickMark val="none"/>
        <c:tickLblPos val="nextTo"/>
        <c:crossAx val="1140513408"/>
        <c:crosses val="autoZero"/>
        <c:auto val="1"/>
        <c:lblOffset val="100"/>
        <c:baseTimeUnit val="months"/>
      </c:dateAx>
      <c:valAx>
        <c:axId val="1140513408"/>
        <c:scaling>
          <c:orientation val="minMax"/>
          <c:min val="130000"/>
        </c:scaling>
        <c:delete val="1"/>
        <c:axPos val="l"/>
        <c:numFmt formatCode="#,##0" sourceLinked="1"/>
        <c:majorTickMark val="none"/>
        <c:minorTickMark val="none"/>
        <c:tickLblPos val="nextTo"/>
        <c:crossAx val="114049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0.79037</cdr:x>
      <cdr:y>0.07485</cdr:y>
    </cdr:from>
    <cdr:to>
      <cdr:x>0.87804</cdr:x>
      <cdr:y>0.15398</cdr:y>
    </cdr:to>
    <cdr:sp macro="" textlink="">
      <cdr:nvSpPr>
        <cdr:cNvPr id="2" name="CaixaDeTexto 11">
          <a:extLst xmlns:a="http://schemas.openxmlformats.org/drawingml/2006/main">
            <a:ext uri="{FF2B5EF4-FFF2-40B4-BE49-F238E27FC236}">
              <a16:creationId xmlns:a16="http://schemas.microsoft.com/office/drawing/2014/main" id="{22A43108-E3DC-A561-F81B-473B4EC5EF28}"/>
            </a:ext>
          </a:extLst>
        </cdr:cNvPr>
        <cdr:cNvSpPr txBox="1"/>
      </cdr:nvSpPr>
      <cdr:spPr>
        <a:xfrm xmlns:a="http://schemas.openxmlformats.org/drawingml/2006/main">
          <a:off x="8514690" y="349335"/>
          <a:ext cx="94448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/>
            <a:t>229.130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50D37-3188-4D7F-AD69-9D461E2CD9C6}" type="datetimeFigureOut">
              <a:rPr lang="pt-BR" smtClean="0"/>
              <a:t>13/04/2023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CA87-F93E-4805-8B07-DF75A1484B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0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B48EAA-D86C-4D34-A3FC-25472120D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C58F690-545F-4E9A-B268-93D2230D2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5EF2ADC-2662-44A9-8741-95764F3BE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D042A76-533D-467E-8DF2-2D4986C24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E71C1-1137-4F19-AE81-89E66B83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DF6033-657C-4A44-9A19-40D5357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0F0EE4-3605-476D-B9D0-946DD677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5FAECF-7906-4612-B2FB-B65C4E9B9CA4}" type="datetimeFigureOut">
              <a:rPr lang="pt-BR" smtClean="0"/>
              <a:t>13/04/2023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A7F24A-EB74-4AAB-8B15-E1F1A386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C4745A-861D-46DE-BB01-818386A5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FD681-CCCE-4F8A-88CB-CE739E3FFED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1B5C3A-A6DA-482D-AFEC-DAB1FEB3F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03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FEE6AB-FF74-47DF-93A2-DC4B55F3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5FAECF-7906-4612-B2FB-B65C4E9B9CA4}" type="datetimeFigureOut">
              <a:rPr lang="pt-BR" smtClean="0"/>
              <a:t>13/04/2023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7580EA-5B50-4FD8-88D6-36FA0CBE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A9B618-9A9E-48D5-8C20-E31174B0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FD681-CCCE-4F8A-88CB-CE739E3FFED1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A8EE3F7-9236-4A64-9911-C87BE748D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0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AC9F4D-F49B-4795-8311-70B3C3420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3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FC1CFC0-463B-4AEB-ADD9-3FFD62D41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8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7B10F09-5E92-4BEE-AA33-5DFAEB331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9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48C7F4E-CC7B-40B0-8442-4C29868D6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, Gráfico de superfície&#10;&#10;Descrição gerada automaticamente">
            <a:extLst>
              <a:ext uri="{FF2B5EF4-FFF2-40B4-BE49-F238E27FC236}">
                <a16:creationId xmlns:a16="http://schemas.microsoft.com/office/drawing/2014/main" id="{897EBCCC-BAC2-45CF-B187-CB3DD79BF4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3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>
            <a:extLst>
              <a:ext uri="{FF2B5EF4-FFF2-40B4-BE49-F238E27FC236}">
                <a16:creationId xmlns:a16="http://schemas.microsoft.com/office/drawing/2014/main" id="{185F98A1-D284-47B3-A20F-68DF5591BAC0}"/>
              </a:ext>
            </a:extLst>
          </p:cNvPr>
          <p:cNvSpPr txBox="1"/>
          <p:nvPr/>
        </p:nvSpPr>
        <p:spPr>
          <a:xfrm>
            <a:off x="0" y="32364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Tarifa Social de Energia Elétrica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019567" y="6488668"/>
            <a:ext cx="257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Mar/2023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2CEE06-6714-2993-2BAD-D875342BC5AB}"/>
              </a:ext>
            </a:extLst>
          </p:cNvPr>
          <p:cNvSpPr txBox="1"/>
          <p:nvPr/>
        </p:nvSpPr>
        <p:spPr>
          <a:xfrm>
            <a:off x="0" y="37345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i="1" dirty="0">
                <a:solidFill>
                  <a:schemeClr val="bg1"/>
                </a:solidFill>
              </a:rPr>
              <a:t>14 de Abril de 2023</a:t>
            </a:r>
          </a:p>
        </p:txBody>
      </p:sp>
    </p:spTree>
    <p:extLst>
      <p:ext uri="{BB962C8B-B14F-4D97-AF65-F5344CB8AC3E}">
        <p14:creationId xmlns:p14="http://schemas.microsoft.com/office/powerpoint/2010/main" val="255766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71DAD45-73FE-705E-9B9F-F35A67CD1933}"/>
              </a:ext>
            </a:extLst>
          </p:cNvPr>
          <p:cNvSpPr txBox="1"/>
          <p:nvPr/>
        </p:nvSpPr>
        <p:spPr>
          <a:xfrm>
            <a:off x="764702" y="925093"/>
            <a:ext cx="743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Formulário on-line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43" y="1806887"/>
            <a:ext cx="3249164" cy="44182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28" y="1574903"/>
            <a:ext cx="36671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6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71DAD45-73FE-705E-9B9F-F35A67CD1933}"/>
              </a:ext>
            </a:extLst>
          </p:cNvPr>
          <p:cNvSpPr txBox="1"/>
          <p:nvPr/>
        </p:nvSpPr>
        <p:spPr>
          <a:xfrm>
            <a:off x="534043" y="842714"/>
            <a:ext cx="743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DF6613"/>
                </a:solidFill>
              </a:rPr>
              <a:t>CONTATO</a:t>
            </a:r>
            <a:endParaRPr lang="pt-BR" sz="2400" b="1" dirty="0">
              <a:solidFill>
                <a:srgbClr val="DF6613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60" y="1866643"/>
            <a:ext cx="3676650" cy="40195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49" y="1866643"/>
            <a:ext cx="3524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BA5945-AC89-4B66-43D3-F794F38DB2D5}"/>
              </a:ext>
            </a:extLst>
          </p:cNvPr>
          <p:cNvSpPr txBox="1"/>
          <p:nvPr/>
        </p:nvSpPr>
        <p:spPr>
          <a:xfrm>
            <a:off x="924594" y="1088683"/>
            <a:ext cx="638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A TSEE em números</a:t>
            </a:r>
            <a:endParaRPr lang="pt-BR" sz="2400" dirty="0">
              <a:solidFill>
                <a:srgbClr val="DF6613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ACDC6A2-7AC9-993E-8195-601D74644686}"/>
              </a:ext>
            </a:extLst>
          </p:cNvPr>
          <p:cNvSpPr txBox="1"/>
          <p:nvPr/>
        </p:nvSpPr>
        <p:spPr>
          <a:xfrm>
            <a:off x="941359" y="2145777"/>
            <a:ext cx="7967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CADUNICO: 			199.551</a:t>
            </a:r>
          </a:p>
          <a:p>
            <a:r>
              <a:rPr lang="pt-BR" sz="2000" dirty="0"/>
              <a:t>BPC: 				</a:t>
            </a:r>
            <a:r>
              <a:rPr lang="pt-BR" sz="2000" dirty="0" smtClean="0"/>
              <a:t>  29.579</a:t>
            </a:r>
            <a:endParaRPr lang="pt-BR" sz="2000" dirty="0"/>
          </a:p>
          <a:p>
            <a:r>
              <a:rPr lang="pt-BR" sz="2000" b="1" dirty="0"/>
              <a:t>TOTAL BENEFICIÁRIOS: </a:t>
            </a:r>
            <a:r>
              <a:rPr lang="pt-BR" sz="2000" dirty="0"/>
              <a:t>	</a:t>
            </a:r>
            <a:r>
              <a:rPr lang="pt-BR" sz="2000" dirty="0" smtClean="0"/>
              <a:t>                </a:t>
            </a:r>
            <a:r>
              <a:rPr lang="pt-BR" sz="2000" b="1" dirty="0" smtClean="0"/>
              <a:t>229.130</a:t>
            </a:r>
            <a:endParaRPr lang="pt-BR" sz="20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6EBFE40-01DF-C3DA-4B9B-751E879C01E3}"/>
              </a:ext>
            </a:extLst>
          </p:cNvPr>
          <p:cNvSpPr txBox="1"/>
          <p:nvPr/>
        </p:nvSpPr>
        <p:spPr>
          <a:xfrm>
            <a:off x="10578637" y="6488668"/>
            <a:ext cx="167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Ref: março/23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017357A-786F-02BB-BCCB-B281691E6EAE}"/>
              </a:ext>
            </a:extLst>
          </p:cNvPr>
          <p:cNvSpPr txBox="1"/>
          <p:nvPr/>
        </p:nvSpPr>
        <p:spPr>
          <a:xfrm>
            <a:off x="941359" y="3185163"/>
            <a:ext cx="5725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R$ 7,8 milhões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9C523B1-F157-9D2E-7941-88620C95B678}"/>
              </a:ext>
            </a:extLst>
          </p:cNvPr>
          <p:cNvSpPr txBox="1"/>
          <p:nvPr/>
        </p:nvSpPr>
        <p:spPr>
          <a:xfrm>
            <a:off x="941359" y="5070169"/>
            <a:ext cx="46098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PROJEÇÃO 2023: R$ 229,2 milhões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77DD2BD-2B4C-D3AF-D870-FB729C2FCD6E}"/>
              </a:ext>
            </a:extLst>
          </p:cNvPr>
          <p:cNvGrpSpPr/>
          <p:nvPr/>
        </p:nvGrpSpPr>
        <p:grpSpPr>
          <a:xfrm>
            <a:off x="6783395" y="3385218"/>
            <a:ext cx="3911209" cy="2817322"/>
            <a:chOff x="7188062" y="3149950"/>
            <a:chExt cx="3911209" cy="2817322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E42FA20-3682-88C8-D6BE-90C0B9103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31" t="2351" b="27798"/>
            <a:stretch/>
          </p:blipFill>
          <p:spPr>
            <a:xfrm>
              <a:off x="7363434" y="3189069"/>
              <a:ext cx="3735837" cy="2778203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FF40CA7F-9882-F5A9-535A-1D026CE9EFAE}"/>
                </a:ext>
              </a:extLst>
            </p:cNvPr>
            <p:cNvSpPr/>
            <p:nvPr/>
          </p:nvSpPr>
          <p:spPr>
            <a:xfrm>
              <a:off x="7188062" y="3149950"/>
              <a:ext cx="1779902" cy="525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6A8F7BE-C8BB-0624-3F3A-F0D7F77FCB1C}"/>
              </a:ext>
            </a:extLst>
          </p:cNvPr>
          <p:cNvSpPr txBox="1"/>
          <p:nvPr/>
        </p:nvSpPr>
        <p:spPr>
          <a:xfrm>
            <a:off x="6891015" y="2145777"/>
            <a:ext cx="497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CONTA ZERO GOV MS:</a:t>
            </a:r>
          </a:p>
          <a:p>
            <a:r>
              <a:rPr lang="pt-BR" sz="2000" b="1" dirty="0"/>
              <a:t>TOTAL BENEFICIÁRIOS:	149.070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4A95481-F83D-647F-708D-E635DEA88D4A}"/>
              </a:ext>
            </a:extLst>
          </p:cNvPr>
          <p:cNvSpPr txBox="1"/>
          <p:nvPr/>
        </p:nvSpPr>
        <p:spPr>
          <a:xfrm>
            <a:off x="941359" y="4413335"/>
            <a:ext cx="4609889" cy="461665"/>
          </a:xfrm>
          <a:prstGeom prst="rect">
            <a:avLst/>
          </a:prstGeom>
          <a:solidFill>
            <a:srgbClr val="DF661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MARÇO/2023: R$ 19,1 milhões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940F563-BD20-9C59-1678-EB18108151F2}"/>
              </a:ext>
            </a:extLst>
          </p:cNvPr>
          <p:cNvSpPr txBox="1"/>
          <p:nvPr/>
        </p:nvSpPr>
        <p:spPr>
          <a:xfrm>
            <a:off x="6891015" y="3161440"/>
            <a:ext cx="5725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R$ 11,3 milhões</a:t>
            </a:r>
          </a:p>
        </p:txBody>
      </p:sp>
    </p:spTree>
    <p:extLst>
      <p:ext uri="{BB962C8B-B14F-4D97-AF65-F5344CB8AC3E}">
        <p14:creationId xmlns:p14="http://schemas.microsoft.com/office/powerpoint/2010/main" val="34119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 animBg="1"/>
      <p:bldP spid="29" grpId="0"/>
      <p:bldP spid="30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6C44199-1BA1-1D39-FF9D-1380FAB09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853686"/>
              </p:ext>
            </p:extLst>
          </p:nvPr>
        </p:nvGraphicFramePr>
        <p:xfrm>
          <a:off x="954119" y="1639135"/>
          <a:ext cx="10773001" cy="4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B53B9B4-7203-8C88-10C4-70CB6739699F}"/>
              </a:ext>
            </a:extLst>
          </p:cNvPr>
          <p:cNvSpPr txBox="1"/>
          <p:nvPr/>
        </p:nvSpPr>
        <p:spPr>
          <a:xfrm>
            <a:off x="842244" y="1085382"/>
            <a:ext cx="82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Evolução da TSEE na área de concessão da Energisa MS</a:t>
            </a:r>
            <a:endParaRPr lang="pt-BR" sz="2400" dirty="0">
              <a:solidFill>
                <a:srgbClr val="DF6613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61EE08-31E5-6335-E899-B83B942A410F}"/>
              </a:ext>
            </a:extLst>
          </p:cNvPr>
          <p:cNvCxnSpPr>
            <a:cxnSpLocks/>
          </p:cNvCxnSpPr>
          <p:nvPr/>
        </p:nvCxnSpPr>
        <p:spPr>
          <a:xfrm flipV="1">
            <a:off x="1418009" y="5573483"/>
            <a:ext cx="9112633" cy="14726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1E7A59-49B9-DE2A-21F0-8DFDD31E2D52}"/>
              </a:ext>
            </a:extLst>
          </p:cNvPr>
          <p:cNvSpPr txBox="1"/>
          <p:nvPr/>
        </p:nvSpPr>
        <p:spPr>
          <a:xfrm>
            <a:off x="1395857" y="5735264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5C4EA3-4DAA-68C0-FF43-07008A093982}"/>
              </a:ext>
            </a:extLst>
          </p:cNvPr>
          <p:cNvSpPr txBox="1"/>
          <p:nvPr/>
        </p:nvSpPr>
        <p:spPr>
          <a:xfrm>
            <a:off x="3435112" y="5706960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AAEA1A-CCF5-5627-9E37-57492E7DA92A}"/>
              </a:ext>
            </a:extLst>
          </p:cNvPr>
          <p:cNvSpPr txBox="1"/>
          <p:nvPr/>
        </p:nvSpPr>
        <p:spPr>
          <a:xfrm>
            <a:off x="5963251" y="5663062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113C9D-E885-7E07-C064-EA4AE9DEA657}"/>
              </a:ext>
            </a:extLst>
          </p:cNvPr>
          <p:cNvSpPr txBox="1"/>
          <p:nvPr/>
        </p:nvSpPr>
        <p:spPr>
          <a:xfrm>
            <a:off x="8476870" y="5615204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2022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435A9D-A7B0-FA96-DA31-8C1FA0EDF952}"/>
              </a:ext>
            </a:extLst>
          </p:cNvPr>
          <p:cNvSpPr txBox="1"/>
          <p:nvPr/>
        </p:nvSpPr>
        <p:spPr>
          <a:xfrm>
            <a:off x="9129612" y="5619152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2023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9B8A32C-CF33-3A0C-25AC-CF5150990CB2}"/>
              </a:ext>
            </a:extLst>
          </p:cNvPr>
          <p:cNvCxnSpPr>
            <a:stCxn id="13" idx="0"/>
          </p:cNvCxnSpPr>
          <p:nvPr/>
        </p:nvCxnSpPr>
        <p:spPr>
          <a:xfrm flipV="1">
            <a:off x="1722229" y="2061028"/>
            <a:ext cx="19482" cy="367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8EF94DA-1CD4-6AA3-30DB-7D0B3BB4D24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761484" y="1988826"/>
            <a:ext cx="9740" cy="371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D31A5FB-8580-EF5C-9121-7CEC70A12587}"/>
              </a:ext>
            </a:extLst>
          </p:cNvPr>
          <p:cNvCxnSpPr>
            <a:cxnSpLocks/>
          </p:cNvCxnSpPr>
          <p:nvPr/>
        </p:nvCxnSpPr>
        <p:spPr>
          <a:xfrm flipV="1">
            <a:off x="6205415" y="1944928"/>
            <a:ext cx="9740" cy="371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13F04AC-94AF-0205-43E9-4701C3833220}"/>
              </a:ext>
            </a:extLst>
          </p:cNvPr>
          <p:cNvCxnSpPr>
            <a:cxnSpLocks/>
          </p:cNvCxnSpPr>
          <p:nvPr/>
        </p:nvCxnSpPr>
        <p:spPr>
          <a:xfrm flipV="1">
            <a:off x="8748955" y="1855349"/>
            <a:ext cx="9740" cy="371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06A6EC5-9F39-6432-49C8-A8D9BD17C622}"/>
              </a:ext>
            </a:extLst>
          </p:cNvPr>
          <p:cNvCxnSpPr>
            <a:cxnSpLocks/>
          </p:cNvCxnSpPr>
          <p:nvPr/>
        </p:nvCxnSpPr>
        <p:spPr>
          <a:xfrm flipV="1">
            <a:off x="9347194" y="1855349"/>
            <a:ext cx="9740" cy="371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AAEE7D-E066-4FAC-B075-91363F8FEC65}"/>
              </a:ext>
            </a:extLst>
          </p:cNvPr>
          <p:cNvSpPr txBox="1"/>
          <p:nvPr/>
        </p:nvSpPr>
        <p:spPr>
          <a:xfrm>
            <a:off x="1259725" y="4803183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145.027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A43108-E3DC-A561-F81B-473B4EC5EF28}"/>
              </a:ext>
            </a:extLst>
          </p:cNvPr>
          <p:cNvSpPr txBox="1"/>
          <p:nvPr/>
        </p:nvSpPr>
        <p:spPr>
          <a:xfrm>
            <a:off x="3250893" y="3850319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166.374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6C30F7-7836-DB5E-D95D-E65B7A3F037F}"/>
              </a:ext>
            </a:extLst>
          </p:cNvPr>
          <p:cNvSpPr txBox="1"/>
          <p:nvPr/>
        </p:nvSpPr>
        <p:spPr>
          <a:xfrm>
            <a:off x="5671505" y="3178921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185.703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8AE7256-3C4B-7349-C70E-AFD0DD407D33}"/>
              </a:ext>
            </a:extLst>
          </p:cNvPr>
          <p:cNvSpPr txBox="1"/>
          <p:nvPr/>
        </p:nvSpPr>
        <p:spPr>
          <a:xfrm>
            <a:off x="8276710" y="2002099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222.331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2E76DE-406E-C137-85B4-5B60F0EEB943}"/>
              </a:ext>
            </a:extLst>
          </p:cNvPr>
          <p:cNvSpPr txBox="1"/>
          <p:nvPr/>
        </p:nvSpPr>
        <p:spPr>
          <a:xfrm>
            <a:off x="3341497" y="6361571"/>
            <a:ext cx="854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 Área de concessão da Energisa MS. Excluídos: Três Lagoas, </a:t>
            </a:r>
            <a:r>
              <a:rPr lang="pt-BR" sz="1400" dirty="0" err="1"/>
              <a:t>Selvíria</a:t>
            </a:r>
            <a:r>
              <a:rPr lang="pt-BR" sz="1400" dirty="0"/>
              <a:t>, Santa Rita do Pardo, </a:t>
            </a:r>
            <a:r>
              <a:rPr lang="pt-BR" sz="1400" dirty="0" err="1"/>
              <a:t>Anurilândia</a:t>
            </a:r>
            <a:r>
              <a:rPr lang="pt-BR" sz="1400" dirty="0"/>
              <a:t> e Brasilândia</a:t>
            </a:r>
          </a:p>
        </p:txBody>
      </p:sp>
    </p:spTree>
    <p:extLst>
      <p:ext uri="{BB962C8B-B14F-4D97-AF65-F5344CB8AC3E}">
        <p14:creationId xmlns:p14="http://schemas.microsoft.com/office/powerpoint/2010/main" val="130980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53B9B4-7203-8C88-10C4-70CB6739699F}"/>
              </a:ext>
            </a:extLst>
          </p:cNvPr>
          <p:cNvSpPr txBox="1"/>
          <p:nvPr/>
        </p:nvSpPr>
        <p:spPr>
          <a:xfrm>
            <a:off x="875206" y="1096377"/>
            <a:ext cx="638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Potencial TSEE </a:t>
            </a:r>
            <a:endParaRPr lang="pt-BR" sz="2400" dirty="0">
              <a:solidFill>
                <a:srgbClr val="DF661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C4C4D6-60EA-5425-EF3F-A3C0F54AF96C}"/>
              </a:ext>
            </a:extLst>
          </p:cNvPr>
          <p:cNvSpPr/>
          <p:nvPr/>
        </p:nvSpPr>
        <p:spPr>
          <a:xfrm>
            <a:off x="984041" y="1739035"/>
            <a:ext cx="3507568" cy="870857"/>
          </a:xfrm>
          <a:prstGeom prst="rect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108.814 famílias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5620C7-F67B-E4BD-0311-E0BC41E61BBB}"/>
              </a:ext>
            </a:extLst>
          </p:cNvPr>
          <p:cNvSpPr txBox="1"/>
          <p:nvPr/>
        </p:nvSpPr>
        <p:spPr>
          <a:xfrm>
            <a:off x="875206" y="3093333"/>
            <a:ext cx="638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Iniciativas Energisa</a:t>
            </a:r>
            <a:endParaRPr lang="pt-BR" sz="2400" dirty="0">
              <a:solidFill>
                <a:srgbClr val="DF6613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F02BF5-F0AA-1FFF-6789-7C97A8C164F7}"/>
              </a:ext>
            </a:extLst>
          </p:cNvPr>
          <p:cNvSpPr txBox="1"/>
          <p:nvPr/>
        </p:nvSpPr>
        <p:spPr>
          <a:xfrm>
            <a:off x="875206" y="3638329"/>
            <a:ext cx="1051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Cadastro compulsório - Cruzamento bases Energisa X SEDHAST, termo de cooperação;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BEF7FE-4BE9-2421-58AC-E8417FDC88A0}"/>
              </a:ext>
            </a:extLst>
          </p:cNvPr>
          <p:cNvSpPr txBox="1"/>
          <p:nvPr/>
        </p:nvSpPr>
        <p:spPr>
          <a:xfrm>
            <a:off x="875206" y="4121770"/>
            <a:ext cx="1051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Regularização de áreas de invasão;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DD2DEC-2E11-469B-3E9B-CF4DAD961CBE}"/>
              </a:ext>
            </a:extLst>
          </p:cNvPr>
          <p:cNvSpPr txBox="1"/>
          <p:nvPr/>
        </p:nvSpPr>
        <p:spPr>
          <a:xfrm>
            <a:off x="875206" y="4605211"/>
            <a:ext cx="1051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Programa de Eficiência Energética, participação em eventos e ações comunitárias;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B4CF25-70B1-E3EF-51D3-4378C3526675}"/>
              </a:ext>
            </a:extLst>
          </p:cNvPr>
          <p:cNvSpPr txBox="1"/>
          <p:nvPr/>
        </p:nvSpPr>
        <p:spPr>
          <a:xfrm>
            <a:off x="875206" y="5088652"/>
            <a:ext cx="1051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Busca Ativa</a:t>
            </a:r>
          </a:p>
        </p:txBody>
      </p:sp>
    </p:spTree>
    <p:extLst>
      <p:ext uri="{BB962C8B-B14F-4D97-AF65-F5344CB8AC3E}">
        <p14:creationId xmlns:p14="http://schemas.microsoft.com/office/powerpoint/2010/main" val="32487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s sentadas ao redor de mesa com cadeira&#10;&#10;Descrição gerada automaticamente com confiança média">
            <a:extLst>
              <a:ext uri="{FF2B5EF4-FFF2-40B4-BE49-F238E27FC236}">
                <a16:creationId xmlns:a16="http://schemas.microsoft.com/office/drawing/2014/main" id="{5728EF8F-8A3D-4A06-CA97-E0788882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72" y="1373777"/>
            <a:ext cx="4726800" cy="2127060"/>
          </a:xfrm>
          <a:prstGeom prst="rect">
            <a:avLst/>
          </a:prstGeom>
        </p:spPr>
      </p:pic>
      <p:pic>
        <p:nvPicPr>
          <p:cNvPr id="5" name="Imagem 4" descr="Pessoas em área cercada&#10;&#10;Descrição gerada automaticamente">
            <a:extLst>
              <a:ext uri="{FF2B5EF4-FFF2-40B4-BE49-F238E27FC236}">
                <a16:creationId xmlns:a16="http://schemas.microsoft.com/office/drawing/2014/main" id="{263C1B5D-BBA4-D4AD-AF18-EF1E9C5A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72" y="3559794"/>
            <a:ext cx="4726800" cy="2661833"/>
          </a:xfrm>
          <a:prstGeom prst="rect">
            <a:avLst/>
          </a:prstGeom>
        </p:spPr>
      </p:pic>
      <p:pic>
        <p:nvPicPr>
          <p:cNvPr id="10" name="Imagem 9" descr="Grupo de pessoas sentadas em cadeiras na grama&#10;&#10;Descrição gerada automaticamente">
            <a:extLst>
              <a:ext uri="{FF2B5EF4-FFF2-40B4-BE49-F238E27FC236}">
                <a16:creationId xmlns:a16="http://schemas.microsoft.com/office/drawing/2014/main" id="{FF4B3011-57CB-F3D0-FB1D-545BAA1DA1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6"/>
          <a:stretch/>
        </p:blipFill>
        <p:spPr>
          <a:xfrm>
            <a:off x="6594346" y="1359996"/>
            <a:ext cx="3551139" cy="2127061"/>
          </a:xfrm>
          <a:prstGeom prst="rect">
            <a:avLst/>
          </a:prstGeom>
        </p:spPr>
      </p:pic>
      <p:pic>
        <p:nvPicPr>
          <p:cNvPr id="13" name="Imagem 12" descr="Grupo de pessoas sentadas em cadeiras&#10;&#10;Descrição gerada automaticamente">
            <a:extLst>
              <a:ext uri="{FF2B5EF4-FFF2-40B4-BE49-F238E27FC236}">
                <a16:creationId xmlns:a16="http://schemas.microsoft.com/office/drawing/2014/main" id="{0745B8E3-2529-E4CA-D9CC-2373FB943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"/>
          <a:stretch/>
        </p:blipFill>
        <p:spPr>
          <a:xfrm>
            <a:off x="6594347" y="3556788"/>
            <a:ext cx="3551139" cy="26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53B9B4-7203-8C88-10C4-70CB6739699F}"/>
              </a:ext>
            </a:extLst>
          </p:cNvPr>
          <p:cNvSpPr txBox="1"/>
          <p:nvPr/>
        </p:nvSpPr>
        <p:spPr>
          <a:xfrm>
            <a:off x="531498" y="769686"/>
            <a:ext cx="638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A Tarifa Social de Energia Elétrica - TSEE</a:t>
            </a:r>
            <a:endParaRPr lang="pt-BR" sz="2400" dirty="0">
              <a:solidFill>
                <a:srgbClr val="DF6613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35437F-A928-C3FC-1A95-1723210A63B9}"/>
              </a:ext>
            </a:extLst>
          </p:cNvPr>
          <p:cNvSpPr txBox="1"/>
          <p:nvPr/>
        </p:nvSpPr>
        <p:spPr>
          <a:xfrm>
            <a:off x="531498" y="1326286"/>
            <a:ext cx="1056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É um benefício concedido pelo Governo Federal, que caracteriza-se por aplicação de desconto na tarifa de energia elétrica para clientes residenciais. Conforme Lei federal 12.212/10.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1DAD45-73FE-705E-9B9F-F35A67CD1933}"/>
              </a:ext>
            </a:extLst>
          </p:cNvPr>
          <p:cNvSpPr txBox="1"/>
          <p:nvPr/>
        </p:nvSpPr>
        <p:spPr>
          <a:xfrm>
            <a:off x="531498" y="2055074"/>
            <a:ext cx="638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A quem se aplica?</a:t>
            </a:r>
            <a:endParaRPr lang="pt-BR" sz="2400" dirty="0">
              <a:solidFill>
                <a:srgbClr val="DF6613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AD8189-384C-37AE-372F-59667CFA584A}"/>
              </a:ext>
            </a:extLst>
          </p:cNvPr>
          <p:cNvSpPr txBox="1"/>
          <p:nvPr/>
        </p:nvSpPr>
        <p:spPr>
          <a:xfrm>
            <a:off x="531498" y="2516739"/>
            <a:ext cx="1025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Famílias inscritas do Cadastro Único – CADUNICO - para Programas Sociais do Governo Federal</a:t>
            </a:r>
            <a:r>
              <a:rPr lang="pt-BR" sz="2000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4878A2-E79E-9151-4CA1-BE8B1AC9C055}"/>
              </a:ext>
            </a:extLst>
          </p:cNvPr>
          <p:cNvSpPr txBox="1"/>
          <p:nvPr/>
        </p:nvSpPr>
        <p:spPr>
          <a:xfrm>
            <a:off x="531499" y="2870682"/>
            <a:ext cx="1056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</a:t>
            </a:r>
            <a:r>
              <a:rPr lang="pt-BR" sz="2000" b="0" i="0" dirty="0" smtClean="0">
                <a:solidFill>
                  <a:srgbClr val="000000"/>
                </a:solidFill>
                <a:effectLst/>
              </a:rPr>
              <a:t>om renda familiar mensal per capita menor ou igual a meio salário mínimo nacional;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Com renda mensal de até três salários mínimos, com pessoa portadora de doença em que o tratamento médico exija o uso continuado de </a:t>
            </a:r>
            <a:r>
              <a:rPr lang="pt-BR" sz="2000" dirty="0" smtClean="0"/>
              <a:t>equipamentos.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1498" y="3851195"/>
            <a:ext cx="10408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Famílias inscritas Benefício da Prestação Continuada da Assistência Social (BPC), do INSS (Instituto Nacional de Seguro Social)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1497" y="4559081"/>
            <a:ext cx="1006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</a:rPr>
              <a:t>Idoso com idade de 65 anos ou mais, pessoas com deficiência incapacitada para a vida independente e para o trabalho, cuja renda </a:t>
            </a:r>
            <a:r>
              <a:rPr lang="pt-BR" dirty="0"/>
              <a:t>familiar per capita seja inferior a ¼ (um quarto) do salário mínimo vigente.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1496" y="5178870"/>
            <a:ext cx="35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Família indígena ou quilombola 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1496" y="5598248"/>
            <a:ext cx="102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No caso de indígena, o CPF e o documento de identificação podem ser substituídos pelo Registro Administrativo de Nascimento Indígena – RANI. </a:t>
            </a:r>
          </a:p>
        </p:txBody>
      </p:sp>
    </p:spTree>
    <p:extLst>
      <p:ext uri="{BB962C8B-B14F-4D97-AF65-F5344CB8AC3E}">
        <p14:creationId xmlns:p14="http://schemas.microsoft.com/office/powerpoint/2010/main" val="258437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53B9B4-7203-8C88-10C4-70CB6739699F}"/>
              </a:ext>
            </a:extLst>
          </p:cNvPr>
          <p:cNvSpPr txBox="1"/>
          <p:nvPr/>
        </p:nvSpPr>
        <p:spPr>
          <a:xfrm>
            <a:off x="703648" y="1075510"/>
            <a:ext cx="638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O desconto</a:t>
            </a:r>
            <a:endParaRPr lang="pt-BR" sz="2400" dirty="0">
              <a:solidFill>
                <a:srgbClr val="DF6613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98F1EE-F1FA-B032-7C5B-D1AFD0B9DC4B}"/>
              </a:ext>
            </a:extLst>
          </p:cNvPr>
          <p:cNvSpPr txBox="1"/>
          <p:nvPr/>
        </p:nvSpPr>
        <p:spPr>
          <a:xfrm>
            <a:off x="8293186" y="5110016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Mais que 220 kWh</a:t>
            </a:r>
          </a:p>
        </p:txBody>
      </p:sp>
      <p:grpSp>
        <p:nvGrpSpPr>
          <p:cNvPr id="5" name="Grupo 2">
            <a:extLst>
              <a:ext uri="{FF2B5EF4-FFF2-40B4-BE49-F238E27FC236}">
                <a16:creationId xmlns:a16="http://schemas.microsoft.com/office/drawing/2014/main" id="{0834311B-7653-9AA0-70BF-EB86B04226E0}"/>
              </a:ext>
            </a:extLst>
          </p:cNvPr>
          <p:cNvGrpSpPr/>
          <p:nvPr/>
        </p:nvGrpSpPr>
        <p:grpSpPr>
          <a:xfrm>
            <a:off x="782355" y="2763732"/>
            <a:ext cx="9455043" cy="217829"/>
            <a:chOff x="2511138" y="3938156"/>
            <a:chExt cx="9455043" cy="217829"/>
          </a:xfrm>
        </p:grpSpPr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9DD63955-3AEE-09D0-C5D3-20BF8854B7E4}"/>
                </a:ext>
              </a:extLst>
            </p:cNvPr>
            <p:cNvCxnSpPr>
              <a:stCxn id="28" idx="1"/>
              <a:endCxn id="7" idx="1"/>
            </p:cNvCxnSpPr>
            <p:nvPr/>
          </p:nvCxnSpPr>
          <p:spPr>
            <a:xfrm>
              <a:off x="2511138" y="4047070"/>
              <a:ext cx="9359084" cy="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ivisa 24">
              <a:extLst>
                <a:ext uri="{FF2B5EF4-FFF2-40B4-BE49-F238E27FC236}">
                  <a16:creationId xmlns:a16="http://schemas.microsoft.com/office/drawing/2014/main" id="{CD97AE2A-F78D-9B22-FDDA-DFEB011048C9}"/>
                </a:ext>
              </a:extLst>
            </p:cNvPr>
            <p:cNvSpPr/>
            <p:nvPr/>
          </p:nvSpPr>
          <p:spPr>
            <a:xfrm>
              <a:off x="11774262" y="3938156"/>
              <a:ext cx="191919" cy="217829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o 4">
            <a:extLst>
              <a:ext uri="{FF2B5EF4-FFF2-40B4-BE49-F238E27FC236}">
                <a16:creationId xmlns:a16="http://schemas.microsoft.com/office/drawing/2014/main" id="{AEF8A89F-FF23-2D65-C12F-3C05E86AC6F3}"/>
              </a:ext>
            </a:extLst>
          </p:cNvPr>
          <p:cNvGrpSpPr/>
          <p:nvPr/>
        </p:nvGrpSpPr>
        <p:grpSpPr>
          <a:xfrm>
            <a:off x="2142177" y="3442567"/>
            <a:ext cx="8095221" cy="217829"/>
            <a:chOff x="3870960" y="4939208"/>
            <a:chExt cx="8095221" cy="217829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1654FA9-B097-E4DA-564F-39A06FE6F7C5}"/>
                </a:ext>
              </a:extLst>
            </p:cNvPr>
            <p:cNvCxnSpPr/>
            <p:nvPr/>
          </p:nvCxnSpPr>
          <p:spPr>
            <a:xfrm flipV="1">
              <a:off x="3870960" y="5048226"/>
              <a:ext cx="7903305" cy="1336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visa 25">
              <a:extLst>
                <a:ext uri="{FF2B5EF4-FFF2-40B4-BE49-F238E27FC236}">
                  <a16:creationId xmlns:a16="http://schemas.microsoft.com/office/drawing/2014/main" id="{FEDBFCD8-A7DE-6B80-D31C-DC1859B8C731}"/>
                </a:ext>
              </a:extLst>
            </p:cNvPr>
            <p:cNvSpPr/>
            <p:nvPr/>
          </p:nvSpPr>
          <p:spPr>
            <a:xfrm>
              <a:off x="11774262" y="4939208"/>
              <a:ext cx="191919" cy="217829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36">
            <a:extLst>
              <a:ext uri="{FF2B5EF4-FFF2-40B4-BE49-F238E27FC236}">
                <a16:creationId xmlns:a16="http://schemas.microsoft.com/office/drawing/2014/main" id="{680F1088-E754-E220-0DE4-B413FC635401}"/>
              </a:ext>
            </a:extLst>
          </p:cNvPr>
          <p:cNvGrpSpPr/>
          <p:nvPr/>
        </p:nvGrpSpPr>
        <p:grpSpPr>
          <a:xfrm>
            <a:off x="4219636" y="4120336"/>
            <a:ext cx="6055862" cy="217829"/>
            <a:chOff x="5910319" y="5839407"/>
            <a:chExt cx="6055862" cy="217829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990409BB-877D-6634-D6CE-BF93B7176F49}"/>
                </a:ext>
              </a:extLst>
            </p:cNvPr>
            <p:cNvCxnSpPr/>
            <p:nvPr/>
          </p:nvCxnSpPr>
          <p:spPr>
            <a:xfrm flipV="1">
              <a:off x="5910319" y="5948428"/>
              <a:ext cx="5818225" cy="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ivisa 26">
              <a:extLst>
                <a:ext uri="{FF2B5EF4-FFF2-40B4-BE49-F238E27FC236}">
                  <a16:creationId xmlns:a16="http://schemas.microsoft.com/office/drawing/2014/main" id="{5B82B333-CE52-69DE-FD6C-6FDA080C7CDB}"/>
                </a:ext>
              </a:extLst>
            </p:cNvPr>
            <p:cNvSpPr/>
            <p:nvPr/>
          </p:nvSpPr>
          <p:spPr>
            <a:xfrm>
              <a:off x="11774262" y="5839407"/>
              <a:ext cx="191919" cy="217829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40">
            <a:extLst>
              <a:ext uri="{FF2B5EF4-FFF2-40B4-BE49-F238E27FC236}">
                <a16:creationId xmlns:a16="http://schemas.microsoft.com/office/drawing/2014/main" id="{7786411E-6BF2-7574-9876-9E3ED879E1FE}"/>
              </a:ext>
            </a:extLst>
          </p:cNvPr>
          <p:cNvGrpSpPr/>
          <p:nvPr/>
        </p:nvGrpSpPr>
        <p:grpSpPr>
          <a:xfrm>
            <a:off x="8366374" y="4799402"/>
            <a:ext cx="1871022" cy="217829"/>
            <a:chOff x="10049437" y="6745258"/>
            <a:chExt cx="1871022" cy="217829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5EF13B30-261E-20CD-10FA-42A35AEAE0F0}"/>
                </a:ext>
              </a:extLst>
            </p:cNvPr>
            <p:cNvCxnSpPr/>
            <p:nvPr/>
          </p:nvCxnSpPr>
          <p:spPr>
            <a:xfrm flipV="1">
              <a:off x="10049437" y="6832376"/>
              <a:ext cx="1633385" cy="811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ivisa 27">
              <a:extLst>
                <a:ext uri="{FF2B5EF4-FFF2-40B4-BE49-F238E27FC236}">
                  <a16:creationId xmlns:a16="http://schemas.microsoft.com/office/drawing/2014/main" id="{CFAFE0F9-BB14-655B-66E7-65EEED50C98F}"/>
                </a:ext>
              </a:extLst>
            </p:cNvPr>
            <p:cNvSpPr/>
            <p:nvPr/>
          </p:nvSpPr>
          <p:spPr>
            <a:xfrm>
              <a:off x="11728540" y="6745258"/>
              <a:ext cx="191919" cy="217829"/>
            </a:xfrm>
            <a:prstGeom prst="chevr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chemeClr val="tx1"/>
                </a:solidFill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820826A-B239-21A2-6B93-CD503DB0B648}"/>
              </a:ext>
            </a:extLst>
          </p:cNvPr>
          <p:cNvSpPr txBox="1"/>
          <p:nvPr/>
        </p:nvSpPr>
        <p:spPr>
          <a:xfrm>
            <a:off x="10360883" y="25249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65%</a:t>
            </a:r>
            <a:r>
              <a:rPr lang="pt-BR" b="1" dirty="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41C5DD2-514E-3FB9-6864-C9EAAA65A75D}"/>
              </a:ext>
            </a:extLst>
          </p:cNvPr>
          <p:cNvSpPr txBox="1"/>
          <p:nvPr/>
        </p:nvSpPr>
        <p:spPr>
          <a:xfrm>
            <a:off x="10437104" y="321021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40%</a:t>
            </a:r>
            <a:r>
              <a:rPr lang="pt-BR" b="1" dirty="0"/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467719A-C175-24EB-1E2D-B3870C364A04}"/>
              </a:ext>
            </a:extLst>
          </p:cNvPr>
          <p:cNvSpPr txBox="1"/>
          <p:nvPr/>
        </p:nvSpPr>
        <p:spPr>
          <a:xfrm>
            <a:off x="10437104" y="38286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10%</a:t>
            </a:r>
            <a:r>
              <a:rPr lang="pt-BR" b="1" dirty="0"/>
              <a:t>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FC9224-7BA5-280A-E08D-47AE86A331E8}"/>
              </a:ext>
            </a:extLst>
          </p:cNvPr>
          <p:cNvSpPr txBox="1"/>
          <p:nvPr/>
        </p:nvSpPr>
        <p:spPr>
          <a:xfrm>
            <a:off x="10467344" y="456052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0%</a:t>
            </a:r>
            <a:r>
              <a:rPr lang="pt-BR" b="1" dirty="0"/>
              <a:t>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44F27E3-6B2F-5396-1566-1F49B39BB661}"/>
              </a:ext>
            </a:extLst>
          </p:cNvPr>
          <p:cNvSpPr/>
          <p:nvPr/>
        </p:nvSpPr>
        <p:spPr>
          <a:xfrm>
            <a:off x="2718263" y="5131249"/>
            <a:ext cx="359742" cy="299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29A85E8-B0D2-9C7F-8B15-8BD088E6C082}"/>
              </a:ext>
            </a:extLst>
          </p:cNvPr>
          <p:cNvSpPr/>
          <p:nvPr/>
        </p:nvSpPr>
        <p:spPr>
          <a:xfrm>
            <a:off x="5688654" y="5129801"/>
            <a:ext cx="359742" cy="299008"/>
          </a:xfrm>
          <a:prstGeom prst="rect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2745A0B-9378-F1E3-65B9-AAFE94991809}"/>
              </a:ext>
            </a:extLst>
          </p:cNvPr>
          <p:cNvSpPr txBox="1"/>
          <p:nvPr/>
        </p:nvSpPr>
        <p:spPr>
          <a:xfrm>
            <a:off x="3078005" y="5139310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ENERGIA CONSUMIDA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6519D3C-F441-BBBB-A9F5-5745C3F50D2B}"/>
              </a:ext>
            </a:extLst>
          </p:cNvPr>
          <p:cNvSpPr txBox="1"/>
          <p:nvPr/>
        </p:nvSpPr>
        <p:spPr>
          <a:xfrm>
            <a:off x="6048396" y="5134256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DESCONTO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C947653-1F29-8DDF-C2D7-6A7C65F91737}"/>
              </a:ext>
            </a:extLst>
          </p:cNvPr>
          <p:cNvSpPr/>
          <p:nvPr/>
        </p:nvSpPr>
        <p:spPr>
          <a:xfrm>
            <a:off x="782355" y="2664416"/>
            <a:ext cx="1072526" cy="4164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85BD86E-D803-BD49-B9BF-1E26BD2AD717}"/>
              </a:ext>
            </a:extLst>
          </p:cNvPr>
          <p:cNvSpPr/>
          <p:nvPr/>
        </p:nvSpPr>
        <p:spPr>
          <a:xfrm>
            <a:off x="1201508" y="2664416"/>
            <a:ext cx="653371" cy="416459"/>
          </a:xfrm>
          <a:prstGeom prst="rect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8A5D8A5-93D2-FE39-01ED-08EDF5C916FD}"/>
              </a:ext>
            </a:extLst>
          </p:cNvPr>
          <p:cNvSpPr txBox="1"/>
          <p:nvPr/>
        </p:nvSpPr>
        <p:spPr>
          <a:xfrm>
            <a:off x="677569" y="3080875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0 a 30 kWh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FCD2BF2-3AFA-2CC6-4970-824178E1BF5C}"/>
              </a:ext>
            </a:extLst>
          </p:cNvPr>
          <p:cNvSpPr/>
          <p:nvPr/>
        </p:nvSpPr>
        <p:spPr>
          <a:xfrm>
            <a:off x="1854882" y="3356717"/>
            <a:ext cx="2464832" cy="4164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DA676EE-122A-B053-F1C6-D091584F745C}"/>
              </a:ext>
            </a:extLst>
          </p:cNvPr>
          <p:cNvSpPr txBox="1"/>
          <p:nvPr/>
        </p:nvSpPr>
        <p:spPr>
          <a:xfrm>
            <a:off x="1713128" y="3773175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31 a 100 kWh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2458274-A234-7DA2-93FC-A77452B25E6F}"/>
              </a:ext>
            </a:extLst>
          </p:cNvPr>
          <p:cNvSpPr/>
          <p:nvPr/>
        </p:nvSpPr>
        <p:spPr>
          <a:xfrm>
            <a:off x="4227256" y="3983029"/>
            <a:ext cx="4139119" cy="4164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480D62C-E8FB-E9D2-27A1-40A747945620}"/>
              </a:ext>
            </a:extLst>
          </p:cNvPr>
          <p:cNvSpPr txBox="1"/>
          <p:nvPr/>
        </p:nvSpPr>
        <p:spPr>
          <a:xfrm>
            <a:off x="4154068" y="439948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101 a 220 kWh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2EBB031-BDF0-161B-7DC2-403AC7479A36}"/>
              </a:ext>
            </a:extLst>
          </p:cNvPr>
          <p:cNvSpPr/>
          <p:nvPr/>
        </p:nvSpPr>
        <p:spPr>
          <a:xfrm>
            <a:off x="8366374" y="4693559"/>
            <a:ext cx="1242257" cy="4326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02DCAED-BE48-ECD8-95CF-DED8BDD216C5}"/>
              </a:ext>
            </a:extLst>
          </p:cNvPr>
          <p:cNvSpPr/>
          <p:nvPr/>
        </p:nvSpPr>
        <p:spPr>
          <a:xfrm>
            <a:off x="3617020" y="3356717"/>
            <a:ext cx="702695" cy="416459"/>
          </a:xfrm>
          <a:prstGeom prst="rect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4029FD29-0C64-5922-4E6B-7DB7A79E0673}"/>
              </a:ext>
            </a:extLst>
          </p:cNvPr>
          <p:cNvSpPr/>
          <p:nvPr/>
        </p:nvSpPr>
        <p:spPr>
          <a:xfrm>
            <a:off x="7999617" y="3983029"/>
            <a:ext cx="366757" cy="416459"/>
          </a:xfrm>
          <a:prstGeom prst="rect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4709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9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7639320-1740-622D-495D-296E3F64D86A}"/>
              </a:ext>
            </a:extLst>
          </p:cNvPr>
          <p:cNvSpPr txBox="1"/>
          <p:nvPr/>
        </p:nvSpPr>
        <p:spPr>
          <a:xfrm>
            <a:off x="906460" y="863978"/>
            <a:ext cx="638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Perda do benefício</a:t>
            </a:r>
            <a:endParaRPr lang="pt-BR" sz="2400" dirty="0">
              <a:solidFill>
                <a:srgbClr val="DF6613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C873DF-2626-D742-BD85-C22CF93FD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80" b="45272"/>
          <a:stretch/>
        </p:blipFill>
        <p:spPr bwMode="auto">
          <a:xfrm>
            <a:off x="2688840" y="3844318"/>
            <a:ext cx="4993197" cy="24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06460" y="1404570"/>
            <a:ext cx="62358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NIS desatualizado (data superior há 24 meses)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Faixa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de renda familiar per capita superior a ½ salário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mínimo</a:t>
            </a:r>
            <a:b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NIS excluído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NIS cadastrado fora da área de </a:t>
            </a:r>
            <a:r>
              <a:rPr lang="pt-BR" dirty="0" smtClean="0"/>
              <a:t>concessão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Código familiar cadastrado em outra </a:t>
            </a:r>
            <a:r>
              <a:rPr lang="pt-BR" dirty="0" smtClean="0"/>
              <a:t>UC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06460" y="3409083"/>
            <a:ext cx="546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O cliente é comunicado através da fatura de energia: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52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71DAD45-73FE-705E-9B9F-F35A67CD1933}"/>
              </a:ext>
            </a:extLst>
          </p:cNvPr>
          <p:cNvSpPr txBox="1"/>
          <p:nvPr/>
        </p:nvSpPr>
        <p:spPr>
          <a:xfrm>
            <a:off x="735910" y="1163989"/>
            <a:ext cx="743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F6613"/>
                </a:solidFill>
              </a:rPr>
              <a:t>Como o poder público/entidades pode contribuir?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41D76D-0E2F-2B71-63E3-216D4477B0CA}"/>
              </a:ext>
            </a:extLst>
          </p:cNvPr>
          <p:cNvSpPr/>
          <p:nvPr/>
        </p:nvSpPr>
        <p:spPr>
          <a:xfrm>
            <a:off x="735910" y="2004687"/>
            <a:ext cx="10200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Orientando os funcionários que fazem atendimento ao público sobre a TSEE;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Distribuindo e afixando o material de comunicação fornecido pela Energisa nos pontos de atendimento à população (Hospitais, Postos de Saúde, CRAS, Escolas, Rodoviárias, Procon e Secretarias, </a:t>
            </a:r>
            <a:r>
              <a:rPr lang="pt-BR" sz="2000" dirty="0" err="1"/>
              <a:t>etc</a:t>
            </a:r>
            <a:r>
              <a:rPr lang="pt-BR" sz="20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Mobilizando a população potencial no sentido de realizar a atualização cadastral no CRAS do seu município;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Orientando a população para que procurem a ENERGISA na loja de atendimento local, 0800 722 7272, </a:t>
            </a:r>
            <a:r>
              <a:rPr lang="pt-BR" sz="2000" dirty="0" err="1"/>
              <a:t>Gisa</a:t>
            </a:r>
            <a:r>
              <a:rPr lang="pt-BR" sz="2000" dirty="0"/>
              <a:t> </a:t>
            </a:r>
            <a:r>
              <a:rPr lang="pt-BR" sz="2000" dirty="0" smtClean="0"/>
              <a:t>67 99980 </a:t>
            </a:r>
            <a:r>
              <a:rPr lang="pt-BR" sz="2000" dirty="0"/>
              <a:t>0698, após terem realizado a atualização do seu cadastro no CRAS;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Durante atualização cadastral das famílias nos CRAS, os mesmos poderão efetuar o </a:t>
            </a:r>
            <a:r>
              <a:rPr lang="pt-BR" sz="2000" dirty="0" err="1"/>
              <a:t>pré</a:t>
            </a:r>
            <a:r>
              <a:rPr lang="pt-BR" sz="2000" dirty="0"/>
              <a:t>-cadastro para concessão do benefício no formulário on-line.</a:t>
            </a:r>
          </a:p>
        </p:txBody>
      </p:sp>
    </p:spTree>
    <p:extLst>
      <p:ext uri="{BB962C8B-B14F-4D97-AF65-F5344CB8AC3E}">
        <p14:creationId xmlns:p14="http://schemas.microsoft.com/office/powerpoint/2010/main" val="2736526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08ce1a-a882-42a7-8f09-b4d7f6db0482" xsi:nil="true"/>
    <lcf76f155ced4ddcb4097134ff3c332f xmlns="43e775f7-1203-45e5-be84-24a0b319a19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AEBFDCF54094A8C0A02607526A49C" ma:contentTypeVersion="20" ma:contentTypeDescription="Crie um novo documento." ma:contentTypeScope="" ma:versionID="496fda03b7c491352e777fa5ca39b1b7">
  <xsd:schema xmlns:xsd="http://www.w3.org/2001/XMLSchema" xmlns:xs="http://www.w3.org/2001/XMLSchema" xmlns:p="http://schemas.microsoft.com/office/2006/metadata/properties" xmlns:ns2="43e775f7-1203-45e5-be84-24a0b319a196" xmlns:ns3="8308ce1a-a882-42a7-8f09-b4d7f6db0482" targetNamespace="http://schemas.microsoft.com/office/2006/metadata/properties" ma:root="true" ma:fieldsID="92212ae3a442122afda447f8e57eeb6f" ns2:_="" ns3:_="">
    <xsd:import namespace="43e775f7-1203-45e5-be84-24a0b319a196"/>
    <xsd:import namespace="8308ce1a-a882-42a7-8f09-b4d7f6db04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775f7-1203-45e5-be84-24a0b319a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9c4b66d-fcb2-4727-8ac1-aa661c0d97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8ce1a-a882-42a7-8f09-b4d7f6db04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c70199-b4f2-413f-9a85-d7dcc7d04800}" ma:internalName="TaxCatchAll" ma:showField="CatchAllData" ma:web="8308ce1a-a882-42a7-8f09-b4d7f6db04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A7CCB-D16E-4605-B920-CC0441AA14D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3e775f7-1203-45e5-be84-24a0b319a196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8308ce1a-a882-42a7-8f09-b4d7f6db0482"/>
  </ds:schemaRefs>
</ds:datastoreItem>
</file>

<file path=customXml/itemProps2.xml><?xml version="1.0" encoding="utf-8"?>
<ds:datastoreItem xmlns:ds="http://schemas.openxmlformats.org/officeDocument/2006/customXml" ds:itemID="{D4AC7777-93CF-4F21-860D-3B058EFD8D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F80A67-F90C-4F11-B807-0D6CC54E6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775f7-1203-45e5-be84-24a0b319a196"/>
    <ds:schemaRef ds:uri="8308ce1a-a882-42a7-8f09-b4d7f6db0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549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MATEUS-PC</dc:creator>
  <cp:lastModifiedBy>Thamara Araujo Canteiro</cp:lastModifiedBy>
  <cp:revision>94</cp:revision>
  <dcterms:created xsi:type="dcterms:W3CDTF">2021-12-29T19:38:52Z</dcterms:created>
  <dcterms:modified xsi:type="dcterms:W3CDTF">2023-04-13T15:35:24Z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0x0101009F0AEBFDCF54094A8C0A02607526A49C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