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333" r:id="rId2"/>
    <p:sldId id="429" r:id="rId3"/>
    <p:sldId id="440" r:id="rId4"/>
    <p:sldId id="448" r:id="rId5"/>
    <p:sldId id="442" r:id="rId6"/>
    <p:sldId id="443" r:id="rId7"/>
    <p:sldId id="447" r:id="rId8"/>
    <p:sldId id="450" r:id="rId9"/>
    <p:sldId id="449" r:id="rId10"/>
    <p:sldId id="446" r:id="rId11"/>
    <p:sldId id="444" r:id="rId12"/>
    <p:sldId id="445" r:id="rId13"/>
    <p:sldId id="451" r:id="rId14"/>
    <p:sldId id="439" r:id="rId15"/>
    <p:sldId id="453" r:id="rId16"/>
    <p:sldId id="430" r:id="rId17"/>
    <p:sldId id="432" r:id="rId18"/>
    <p:sldId id="433" r:id="rId19"/>
    <p:sldId id="434" r:id="rId20"/>
    <p:sldId id="435" r:id="rId21"/>
    <p:sldId id="452" r:id="rId22"/>
    <p:sldId id="454" r:id="rId2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FF99"/>
    <a:srgbClr val="3FCDFF"/>
    <a:srgbClr val="FFCC99"/>
    <a:srgbClr val="E2F30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GPTEs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FB-423C-9D55-F25F390947DD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FB-423C-9D55-F25F390947DD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FB-423C-9D55-F25F390947DD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FB-423C-9D55-F25F390947DD}"/>
              </c:ext>
            </c:extLst>
          </c:dPt>
          <c:dLbls>
            <c:dLbl>
              <c:idx val="0"/>
              <c:layout>
                <c:manualLayout>
                  <c:x val="-0.198417999507874"/>
                  <c:y val="6.3820954489360579E-2"/>
                </c:manualLayout>
              </c:layout>
              <c:tx>
                <c:rich>
                  <a:bodyPr/>
                  <a:lstStyle/>
                  <a:p>
                    <a:fld id="{58B40E8B-08F4-4572-B94C-94B9075E35F3}" type="CATEGORYNAME">
                      <a:rPr lang="en-US"/>
                      <a:pPr/>
                      <a:t>[NOME DA CATEGORIA]</a:t>
                    </a:fld>
                    <a:r>
                      <a:rPr lang="en-US"/>
                      <a:t>
</a:t>
                    </a:r>
                    <a:fld id="{40EB78F1-521D-482A-9E09-995685B48644}" type="PERCENTAGE">
                      <a:rPr lang="en-US"/>
                      <a:pPr/>
                      <a:t>[PORCENTAGEM]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EFB-423C-9D55-F25F390947DD}"/>
                </c:ext>
              </c:extLst>
            </c:dLbl>
            <c:dLbl>
              <c:idx val="1"/>
              <c:layout>
                <c:manualLayout>
                  <c:x val="0.15166138862046857"/>
                  <c:y val="-0.126607383190640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9758D3-B2B6-4F4C-8EB3-8CA53138F7D4}" type="CATEGORYNAME">
                      <a:rPr lang="pt-BR" sz="1200"/>
                      <a:pPr>
                        <a:defRPr sz="1200"/>
                      </a:pPr>
                      <a:t>[NOME DA CATEGORIA]</a:t>
                    </a:fld>
                    <a:r>
                      <a:rPr lang="pt-BR" sz="1200" dirty="0"/>
                      <a:t>
</a:t>
                    </a:r>
                    <a:fld id="{D537B620-5D67-4F6A-8CFC-F518B3EEDB8D}" type="PERCENTAGE">
                      <a:rPr lang="pt-BR" sz="1200"/>
                      <a:pPr>
                        <a:defRPr sz="1200"/>
                      </a:pPr>
                      <a:t>[PORCENTAGEM]</a:t>
                    </a:fld>
                    <a:endParaRPr lang="pt-BR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55518986615131"/>
                      <c:h val="0.246068985197721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EFB-423C-9D55-F25F390947D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E782FF3-BD25-4F2F-A959-2E3E3B994B86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[NOME DA CATEGORIA]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FF862CAA-44CF-4FDB-AD4E-6A031083F680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[PORCENTAGEM]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EFB-423C-9D55-F25F390947DD}"/>
                </c:ext>
              </c:extLst>
            </c:dLbl>
            <c:dLbl>
              <c:idx val="3"/>
              <c:layout>
                <c:manualLayout>
                  <c:x val="0.11076328740157473"/>
                  <c:y val="0.17549703644826298"/>
                </c:manualLayout>
              </c:layout>
              <c:tx>
                <c:rich>
                  <a:bodyPr/>
                  <a:lstStyle/>
                  <a:p>
                    <a:fld id="{5B1CA052-F01F-4F16-B872-3A77D8F98C81}" type="CATEGORYNAME">
                      <a:rPr lang="en-US"/>
                      <a:pPr/>
                      <a:t>[NOME DA CATEGORIA]</a:t>
                    </a:fld>
                    <a:r>
                      <a:rPr lang="en-US"/>
                      <a:t>
</a:t>
                    </a:r>
                    <a:fld id="{8E08F89D-1C46-4276-9827-0CA765C0BD54}" type="PERCENTAGE">
                      <a:rPr lang="en-US"/>
                      <a:pPr/>
                      <a:t>[PORCENTAGEM]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EFB-423C-9D55-F25F39094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Indígenas</c:v>
                </c:pt>
                <c:pt idx="1">
                  <c:v>Assentados da Reforma Agrária</c:v>
                </c:pt>
                <c:pt idx="2">
                  <c:v>Acampados</c:v>
                </c:pt>
                <c:pt idx="3">
                  <c:v>Outros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25590</c:v>
                </c:pt>
                <c:pt idx="1">
                  <c:v>15245</c:v>
                </c:pt>
                <c:pt idx="2">
                  <c:v>5723</c:v>
                </c:pt>
                <c:pt idx="3">
                  <c:v>13137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FB-423C-9D55-F25F390947D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3AE27-0B47-4CB0-9E7C-443A2DF6CACC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7AAB-38A3-41CF-BBDE-2B6BCA81DD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508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FAA60-71E1-4828-B72C-D5CE3FADA095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617A9-224B-41EB-8019-781D6AA55A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21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rcRect l="75426" t="25373" r="10317" b="67150"/>
          <a:stretch>
            <a:fillRect/>
          </a:stretch>
        </p:blipFill>
        <p:spPr bwMode="auto">
          <a:xfrm>
            <a:off x="10440537" y="6341606"/>
            <a:ext cx="1751463" cy="51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7000" pressure="0"/>
                    </a14:imgEffect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33016" r="57429" b="43450"/>
          <a:stretch/>
        </p:blipFill>
        <p:spPr bwMode="auto">
          <a:xfrm>
            <a:off x="337871" y="261650"/>
            <a:ext cx="1378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19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94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6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 l="75426" t="25373" r="10317" b="67150"/>
          <a:stretch>
            <a:fillRect/>
          </a:stretch>
        </p:blipFill>
        <p:spPr bwMode="auto">
          <a:xfrm>
            <a:off x="10440537" y="6341606"/>
            <a:ext cx="1751463" cy="51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7000" pressure="0"/>
                    </a14:imgEffect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33016" r="57429" b="43450"/>
          <a:stretch/>
        </p:blipFill>
        <p:spPr bwMode="auto">
          <a:xfrm>
            <a:off x="337871" y="261650"/>
            <a:ext cx="1378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1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7000" pressure="0"/>
                    </a14:imgEffect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33016" r="57429" b="43450"/>
          <a:stretch/>
        </p:blipFill>
        <p:spPr bwMode="auto">
          <a:xfrm>
            <a:off x="337871" y="261650"/>
            <a:ext cx="1378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7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7000" pressure="0"/>
                    </a14:imgEffect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33016" r="57429" b="43450"/>
          <a:stretch/>
        </p:blipFill>
        <p:spPr bwMode="auto">
          <a:xfrm>
            <a:off x="337871" y="261650"/>
            <a:ext cx="1378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67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47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73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04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78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/>
          <a:srcRect l="75426" t="25373" r="10317" b="67150"/>
          <a:stretch>
            <a:fillRect/>
          </a:stretch>
        </p:blipFill>
        <p:spPr bwMode="auto">
          <a:xfrm>
            <a:off x="10440537" y="6341606"/>
            <a:ext cx="1751463" cy="51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401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7744" y="786384"/>
            <a:ext cx="8778240" cy="3566160"/>
          </a:xfrm>
        </p:spPr>
        <p:txBody>
          <a:bodyPr>
            <a:normAutofit/>
          </a:bodyPr>
          <a:lstStyle/>
          <a:p>
            <a:pPr lvl="0"/>
            <a:r>
              <a:rPr lang="pt-BR" sz="6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de mato grosso do sul</a:t>
            </a:r>
            <a:br>
              <a:rPr lang="pt-BR" sz="6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Proteção </a:t>
            </a:r>
            <a:r>
              <a:rPr lang="pt-BR" sz="66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Básica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744" y="4629357"/>
            <a:ext cx="7083829" cy="1143000"/>
          </a:xfrm>
        </p:spPr>
        <p:txBody>
          <a:bodyPr>
            <a:normAutofit fontScale="62500" lnSpcReduction="20000"/>
          </a:bodyPr>
          <a:lstStyle/>
          <a:p>
            <a:r>
              <a:rPr lang="pt-BR" sz="2600" b="1" dirty="0" smtClean="0"/>
              <a:t>Coordenadoria Do programa bolsa família e cadastro único </a:t>
            </a:r>
          </a:p>
          <a:p>
            <a:r>
              <a:rPr lang="pt-BR" sz="2600" b="1" dirty="0" smtClean="0"/>
              <a:t>Superintendência da política de assistência social</a:t>
            </a:r>
            <a:endParaRPr lang="pt-BR" sz="2600" b="1" dirty="0"/>
          </a:p>
          <a:p>
            <a:r>
              <a:rPr lang="pt-BR" b="1" dirty="0"/>
              <a:t>Secretaria de Estado de Assistência Social e Direitos Humanos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17670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21" y="1800659"/>
            <a:ext cx="8858250" cy="36099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66454" y="571899"/>
            <a:ext cx="844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ÚNICO</a:t>
            </a:r>
            <a:endParaRPr lang="pt-BR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33" y="3068846"/>
            <a:ext cx="9867900" cy="31432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14502" y="598942"/>
            <a:ext cx="1033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ÚNICO – MATO GROSSO DO SUL</a:t>
            </a:r>
            <a:endParaRPr lang="pt-BR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1" y="1749137"/>
            <a:ext cx="4248150" cy="12192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808" y="1674796"/>
            <a:ext cx="3923001" cy="13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27" y="668138"/>
            <a:ext cx="6079130" cy="4821379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69668586"/>
              </p:ext>
            </p:extLst>
          </p:nvPr>
        </p:nvGraphicFramePr>
        <p:xfrm>
          <a:off x="6562567" y="788247"/>
          <a:ext cx="5448300" cy="36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82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350" y="-193457"/>
            <a:ext cx="10058400" cy="1450757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Ações de atualização e qualificação do </a:t>
            </a:r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Cadastro Único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2023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781175"/>
            <a:ext cx="98298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1130" y="962013"/>
            <a:ext cx="9979425" cy="1116169"/>
          </a:xfrm>
        </p:spPr>
        <p:txBody>
          <a:bodyPr>
            <a:normAutofit/>
          </a:bodyPr>
          <a:lstStyle/>
          <a:p>
            <a:pPr algn="just"/>
            <a: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Fortalecimento Emergencial do Atendimento do Cadastro Único no Sistema Único da Assistência Social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66454" y="571899"/>
            <a:ext cx="844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6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NORMATIVAS PROCAD – SUAS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880757" y="2597726"/>
            <a:ext cx="8343900" cy="185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Resolução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MDS/CIT nº 01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07 de fevereiro de 2023,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Resolução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MDS/CNAS nº 96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 de fevereiro 2023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Portaria MDS nº 871 de 29 de março de 2023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455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66454" y="571899"/>
            <a:ext cx="844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6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PROCAD - SUAS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05549" y="1662543"/>
            <a:ext cx="6868391" cy="18391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Transferência de recursos na modalidade fundo a fundo para implementar os processos de correção dos cadastros e incentivar a busca ativa das famílias mais vulneráveis em 2023.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05549" y="3730335"/>
            <a:ext cx="260811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Piso mínimo</a:t>
            </a:r>
          </a:p>
          <a:p>
            <a:r>
              <a:rPr lang="pt-BR" dirty="0" smtClean="0"/>
              <a:t>R$12 mil para municípios</a:t>
            </a:r>
          </a:p>
          <a:p>
            <a:r>
              <a:rPr lang="pt-BR" dirty="0" smtClean="0"/>
              <a:t>R$ 100 mil para estados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681354" y="3730335"/>
            <a:ext cx="299258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Os recursos </a:t>
            </a:r>
            <a:r>
              <a:rPr lang="pt-BR" dirty="0" smtClean="0"/>
              <a:t>foram repassados em </a:t>
            </a:r>
            <a:r>
              <a:rPr lang="pt-BR" b="1" dirty="0"/>
              <a:t>parcela única </a:t>
            </a:r>
            <a:r>
              <a:rPr lang="pt-BR" dirty="0" smtClean="0"/>
              <a:t>em </a:t>
            </a:r>
            <a:r>
              <a:rPr lang="pt-BR" dirty="0"/>
              <a:t>contas específicas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5777345" y="4052452"/>
            <a:ext cx="571500" cy="322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447" y="5242668"/>
            <a:ext cx="6829493" cy="97820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6" name="CaixaDeTexto 5"/>
          <p:cNvSpPr txBox="1"/>
          <p:nvPr/>
        </p:nvSpPr>
        <p:spPr>
          <a:xfrm>
            <a:off x="2805549" y="4873336"/>
            <a:ext cx="298219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MATO GROSSO DO SUL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9957" y="683490"/>
            <a:ext cx="10058400" cy="1034129"/>
          </a:xfr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</a:t>
            </a:r>
            <a:b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84117" y="1804699"/>
            <a:ext cx="10058400" cy="4022725"/>
          </a:xfrm>
        </p:spPr>
        <p:txBody>
          <a:bodyPr/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 - promover o fortalecimento da capacidade institucional dos municípios, estados e do Distrito Federal para o atendimento do Cadastro Único no SUAS;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 - estimular a atualização e regularização dos registros com inconsistências, para que os programas sociais que utilizam o Cadastro Único possam atender a quem mais precisa; e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III - promover, prioritariamente, a inclusão e a atualização cadastral por meio de busca ativa das famílias pertencentes aos Grupos Populacionais Tradicionais e Específicos - GPTE, em especial a população em situação de rua, os povos indígenas e as crianças em situação de trabalho infantil.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6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473" y="686606"/>
            <a:ext cx="10058400" cy="1034129"/>
          </a:xfr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PRINCÍPIOS</a:t>
            </a:r>
            <a:b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36071" y="1846263"/>
            <a:ext cx="10356274" cy="4170076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I. fortalecimento da capacidade institucional do atendimento integral e cadastramento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das famílias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vulneráveis no Cadastro Único no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SUAS;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atendimento prioritário das famílias pertencentes dos GPTE, em especial a população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situação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rua, os povos indígenas, as pessoas com deficiência, as pessoas idosas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crianças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situação de trabalho infantil;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III. atualização e qualificação permanente das informações constantes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Cadastro Único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 e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IV. fortalecimento da articulação do Cadastro Único com as ofertas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socioassistenciais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SUAS, prezando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pela universalidade do acesso.</a:t>
            </a:r>
          </a:p>
        </p:txBody>
      </p:sp>
    </p:spTree>
    <p:extLst>
      <p:ext uri="{BB962C8B-B14F-4D97-AF65-F5344CB8AC3E}">
        <p14:creationId xmlns:p14="http://schemas.microsoft.com/office/powerpoint/2010/main" val="30102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909" y="737707"/>
            <a:ext cx="10058400" cy="563231"/>
          </a:xfr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PÚBLICO PRIORITÁRIO</a:t>
            </a:r>
            <a:endParaRPr lang="pt-BR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76301" y="1763135"/>
            <a:ext cx="10058400" cy="4022725"/>
          </a:xfrm>
        </p:spPr>
        <p:txBody>
          <a:bodyPr/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 - famílias pertencentes aos GPTE, em especial a população em situação de rua, os povos indígenas e as crianças em situação de trabalho infantil; e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II - cadastros unipessoais, que são público de processos de qualificação do Cadastro Único.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3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2302" y="748098"/>
            <a:ext cx="10058400" cy="563231"/>
          </a:xfr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AÇÕES E ATIVIDADES</a:t>
            </a:r>
            <a:endParaRPr lang="pt-BR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32154" y="1626899"/>
            <a:ext cx="10058400" cy="4024312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 - atualização e regularização dos registros dos cadastros unipessoais, que são público de processos de qualificação do Cadastro Único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famílias pertencentes aos Grupos Populacionais Tradicionais e Específicos - GPTE, em especial a população em situação de rua, os povos indígenas e as crianças em situação de trabalho infantil;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III - contratação, disponibilização e remuneração de pessoal, aquisição e alocação de bens e serviços que contribuam para o fortalecimento da capacidade institucional de atendimento do público do Cadastro Único nos equipamentos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socioassistenciais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ou postos de atendimento do Cadastro Único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Parágrafo único. A aquisição de equipamentos e materiais permanentes deverá observar a obrigatoriedade da vinculação entre a finalidade do recurso de origem e a utilização dos bens, respeitando os itens estabelecidos como "adequado" previstos no anexo da Portaria SNAS nº 69, de 24 de junho de 2022.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12751" y="1481571"/>
            <a:ext cx="6011054" cy="461789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766454" y="571899"/>
            <a:ext cx="844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ÚNICO</a:t>
            </a:r>
            <a:endParaRPr lang="pt-BR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9728" y="1390483"/>
            <a:ext cx="411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meio de sua base de dados, é possível conhecer quem são, onde estão e quais são as principais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necessidades e potencialidades da parcela mais pobre e vulnerável da população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chemeClr val="accent1"/>
              </a:buClr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Além disso, é possível identificar o pertencimento da família a Grupos Populacionais Tradicionais e Específicos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GPTEs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621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0349" y="748098"/>
            <a:ext cx="10058400" cy="563231"/>
          </a:xfr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BUSCA ATIVA</a:t>
            </a:r>
            <a:endParaRPr lang="pt-BR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00990" y="1607270"/>
            <a:ext cx="10543310" cy="431554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Busca Ativa para o Cadastro Único é uma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estratégia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tem como objetivo localizar e incluir todas as famílias de baixa renda, prioritariamente as extremamente pobres, no Cadastro Único, identificar corretamente as famílias que pertencem a povos e comunidades tradicionais e a grupos específicos e também atualizar os dados das famílias já cadastradas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Localizar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incluir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Cadastro Único todas as famílias de baixa renda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 chegar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às que residem em territórios de difícil acesso, em áreas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isoladas, remotas e de exclusão social.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Busca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Ativa deve ser articulada com as redes de cooperação local, tanto da administração pública municipal, estadual e federal, quanto do movimento social organizado, de lideranças e Instâncias de Controle Social (Conselhos). 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 de parceiros (Órgãos Públicos, Associações Municipalistas, Instâncias de Controle Social, Organizações da Sociedade Civil e Lideranças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Comunitárias,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pode implicar retrabalho, mas sim apoio.</a:t>
            </a:r>
          </a:p>
        </p:txBody>
      </p:sp>
    </p:spTree>
    <p:extLst>
      <p:ext uri="{BB962C8B-B14F-4D97-AF65-F5344CB8AC3E}">
        <p14:creationId xmlns:p14="http://schemas.microsoft.com/office/powerpoint/2010/main" val="17903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739" y="-191383"/>
            <a:ext cx="10058400" cy="1450757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INFORMAÇÕES DO PROCAD-SUAS 2023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17072" y="1620982"/>
            <a:ext cx="93622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VISDATA </a:t>
            </a:r>
          </a:p>
          <a:p>
            <a:r>
              <a:rPr lang="pt-BR" sz="20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https://aplicacoes.cidadania.gov.br/vis</a:t>
            </a:r>
            <a:r>
              <a:rPr lang="pt-BR" sz="2000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 SOCIAL</a:t>
            </a:r>
          </a:p>
          <a:p>
            <a:r>
              <a:rPr lang="pt-BR" sz="2000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BR" sz="20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://aplicacoes.mds.gov.br/sagi/ri/relatorios/cidadania/#cadastrounico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PORTAL BOLSA FAMÍLIA E CADASTRO ÚNICO NO SEU MUNICÍPIO</a:t>
            </a:r>
          </a:p>
          <a:p>
            <a:r>
              <a:rPr lang="pt-BR" sz="2000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BR" sz="20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://aplicacoes.cidadania.gov.br/ri/pbfcad/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PORTAL DA REDE SUAS</a:t>
            </a:r>
          </a:p>
          <a:p>
            <a:r>
              <a:rPr lang="pt-BR" sz="2000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BR" sz="20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://aplicacoes.mds.gov.br/suaswebcons/restrito/execute.jsf?b=*dpotvmubsQbsdfmbtQbhbtNC&amp;event=*fyjcjs</a:t>
            </a:r>
          </a:p>
        </p:txBody>
      </p:sp>
    </p:spTree>
    <p:extLst>
      <p:ext uri="{BB962C8B-B14F-4D97-AF65-F5344CB8AC3E}">
        <p14:creationId xmlns:p14="http://schemas.microsoft.com/office/powerpoint/2010/main" val="4730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34530" y="1436688"/>
            <a:ext cx="10569575" cy="4454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/>
              <a:t>Coordenadoria de Proteção Social Básica</a:t>
            </a:r>
            <a:br>
              <a:rPr lang="pt-BR" dirty="0"/>
            </a:br>
            <a:r>
              <a:rPr lang="pt-BR" dirty="0"/>
              <a:t>Coordenação do Cadastro Único e Programa Auxílio Brasil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Coordenadora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Kamilla Nunes</a:t>
            </a:r>
            <a:br>
              <a:rPr lang="pt-BR" dirty="0"/>
            </a:br>
            <a:r>
              <a:rPr lang="pt-BR" b="1" dirty="0"/>
              <a:t>Técnicos: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Edna Paula – Elza – Evelyse </a:t>
            </a:r>
            <a:r>
              <a:rPr lang="pt-BR" dirty="0" smtClean="0"/>
              <a:t>– Flávia - Renan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Apoio Técnico:</a:t>
            </a:r>
            <a:br>
              <a:rPr lang="pt-BR" dirty="0"/>
            </a:br>
            <a:r>
              <a:rPr lang="pt-BR" dirty="0" smtClean="0"/>
              <a:t>Madalena/Laís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E-mail: pbf@sead.ms.gov.br</a:t>
            </a:r>
            <a:br>
              <a:rPr lang="pt-BR" dirty="0"/>
            </a:br>
            <a:r>
              <a:rPr lang="pt-BR" dirty="0"/>
              <a:t>Telefone: 67 3318-4134</a:t>
            </a:r>
            <a:endParaRPr lang="pt-BR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8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1735281" y="696148"/>
            <a:ext cx="985058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 É O PÚBLICO DO CADASTRO ÚNICO?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01536" y="1995054"/>
            <a:ext cx="90089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 com renda mensal por pessoa igual ou inferior a ½ salário mínimo.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Famílias com renda superior a esse perfil, desde que estejam pleiteando ou participem de programas ou serviços sociais.</a:t>
            </a:r>
          </a:p>
          <a:p>
            <a:pPr algn="just">
              <a:buClr>
                <a:schemeClr val="accent1"/>
              </a:buClr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ETAPAS DO CADASTRAMENTO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293" y="1611024"/>
            <a:ext cx="7246643" cy="30337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649682" y="5049982"/>
            <a:ext cx="6816436" cy="9191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ATENÇÃO</a:t>
            </a:r>
            <a:r>
              <a:rPr lang="pt-BR" dirty="0"/>
              <a:t>: A coleta dos dados das famílias deve ser realizada por meio do preenchimento do formulário impresso ou diretamente no Sistema de Cadastro Único.</a:t>
            </a:r>
          </a:p>
        </p:txBody>
      </p:sp>
    </p:spTree>
    <p:extLst>
      <p:ext uri="{BB962C8B-B14F-4D97-AF65-F5344CB8AC3E}">
        <p14:creationId xmlns:p14="http://schemas.microsoft.com/office/powerpoint/2010/main" val="20543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1735281" y="696148"/>
            <a:ext cx="9659389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RESPONSÁVEIS PELO CADASTRAMENTO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01536" y="1995054"/>
            <a:ext cx="90089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é o PRINCIPAL responsável pelo processo de cadastramento das famílias, devido ao contato direto com as famílias.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ENTREVISTADOR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é o parceiro fundamental para que o Cadastro Único alcance seus objetivos, alimentando-o com informações qualificadas sobre a população.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/>
              </a:buClr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1735281" y="225250"/>
            <a:ext cx="10557164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ATUALIZAÇÃO DAS INFORMAÇÕES DO CADASTRO ÚNICO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01536" y="1995054"/>
            <a:ext cx="90089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contínuo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Sempre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houver alteração na composição familiar, no endereço ou na renda/despesa da família; ou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/>
              </a:buClr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prazo máximo de 24 meses contados a partir da data da última entrevista com a família</a:t>
            </a:r>
            <a:r>
              <a:rPr lang="pt-BR" sz="2400" dirty="0"/>
              <a:t>.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/>
              </a:buClr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475" y="817531"/>
            <a:ext cx="10058400" cy="1034129"/>
          </a:xfr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ALGUNS CONCEITOS</a:t>
            </a:r>
            <a:b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t-BR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4543" y="1607059"/>
            <a:ext cx="4937760" cy="736282"/>
          </a:xfrm>
        </p:spPr>
        <p:txBody>
          <a:bodyPr/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24543" y="2312169"/>
            <a:ext cx="5012578" cy="12373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Unidade composta por um ou mais indivíduos que contribuam para o rendimento ou tenham suas despesas atendidas pela unidade familiar e que sejam moradores em um mesmo domicílio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23169" y="1851660"/>
            <a:ext cx="4937760" cy="3927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morador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828909" y="2353733"/>
            <a:ext cx="4526280" cy="337820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Pessoa que: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tem o domicílio como local habitual de residência e nele resida na data da entrevista;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embora ausente na data da entrevista, tem o domicílio como residência habitual; ou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está internada, abrigada ou privada de liberdade por período menor ou igual a 12 (doze) meses.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31273" y="1704109"/>
            <a:ext cx="5351323" cy="20366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394567" y="1631372"/>
            <a:ext cx="5243250" cy="4249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118062" y="3886547"/>
            <a:ext cx="4993877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sz="2000" b="1" cap="al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AUTODECLARAÇÃO</a:t>
            </a:r>
            <a:endParaRPr lang="pt-BR" dirty="0"/>
          </a:p>
          <a:p>
            <a:pPr algn="just"/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informações prestadas pela família são </a:t>
            </a:r>
            <a:r>
              <a:rPr lang="pt-BR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autodeclaratórias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 seja, não necessitam de comprovação. Por isso, respeite as respostas fornecidas pelo Responsável pela Unidade 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 </a:t>
            </a:r>
            <a:r>
              <a:rPr lang="pt-BR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(RUF)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827135" y="3813464"/>
            <a:ext cx="5353374" cy="20677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7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3706090" y="1698041"/>
            <a:ext cx="4242957" cy="211974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RESPONSÁVEL PELA UNIDADE FAMILIAR (RUF)</a:t>
            </a:r>
            <a:endParaRPr lang="pt-BR" sz="3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587336" y="4675911"/>
            <a:ext cx="2847109" cy="134042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RESPONSÁVEL FAMILIAR (RF)</a:t>
            </a:r>
            <a:endParaRPr lang="pt-BR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147953" y="4714011"/>
            <a:ext cx="2847109" cy="134042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REPRESENTANTE LEGAL (RL)</a:t>
            </a:r>
            <a:endParaRPr lang="pt-BR" b="1" dirty="0"/>
          </a:p>
        </p:txBody>
      </p:sp>
      <p:sp>
        <p:nvSpPr>
          <p:cNvPr id="16" name="Seta para baixo 15"/>
          <p:cNvSpPr/>
          <p:nvPr/>
        </p:nvSpPr>
        <p:spPr>
          <a:xfrm rot="19461428">
            <a:off x="6918040" y="3968299"/>
            <a:ext cx="353897" cy="6604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2299124">
            <a:off x="4607795" y="3970976"/>
            <a:ext cx="353897" cy="6604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658394" y="-232947"/>
            <a:ext cx="10582102" cy="1450757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RESPONSÁVEL PELA UNIDADE FAMILIAR (RUF)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658394" y="1454727"/>
            <a:ext cx="996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Pessoa responsável por prestar as informações ao Cadastro Único em nome da família, que pode ser: </a:t>
            </a:r>
            <a:r>
              <a:rPr lang="pt-BR" b="1" dirty="0" smtClean="0"/>
              <a:t>Responsável Familiar (RF) </a:t>
            </a:r>
            <a:r>
              <a:rPr lang="pt-BR" dirty="0" smtClean="0"/>
              <a:t>ou </a:t>
            </a:r>
            <a:r>
              <a:rPr lang="pt-BR" b="1" dirty="0" smtClean="0"/>
              <a:t>Responsável Legal (RL)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97627" y="2493818"/>
            <a:ext cx="4416137" cy="17799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t-BR" sz="2000" b="1" cap="al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Responsável </a:t>
            </a:r>
            <a:r>
              <a:rPr lang="pt-BR" sz="2000" b="1" cap="al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 (RF)</a:t>
            </a:r>
            <a:br>
              <a:rPr lang="pt-BR" sz="2000" b="1" cap="al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cap="all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Componente da família e morador do domicílio;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 idade mínima de 16 anos;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Preferencialmente mulher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065817" y="2493818"/>
            <a:ext cx="4187537" cy="3291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 sz="2000" b="1" cap="all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dirty="0"/>
              <a:t>REPRESENTANTE LEGAL (RL</a:t>
            </a:r>
            <a:r>
              <a:rPr lang="pt-BR" dirty="0" smtClean="0"/>
              <a:t>)</a:t>
            </a:r>
            <a:endParaRPr lang="pt-BR" dirty="0"/>
          </a:p>
          <a:p>
            <a:pPr algn="just"/>
            <a:r>
              <a:rPr lang="pt-BR" sz="1800" b="0" cap="none" dirty="0" smtClean="0">
                <a:solidFill>
                  <a:schemeClr val="tx1"/>
                </a:solidFill>
              </a:rPr>
              <a:t>Indivíduo não membro da família e que não seja morador do domicílio, legalmente responsável </a:t>
            </a:r>
            <a:r>
              <a:rPr lang="pt-BR" sz="1800" cap="none" dirty="0" smtClean="0">
                <a:solidFill>
                  <a:schemeClr val="tx1"/>
                </a:solidFill>
              </a:rPr>
              <a:t>(tutela, curatela </a:t>
            </a:r>
            <a:r>
              <a:rPr lang="pt-BR" sz="1800" b="0" cap="none" dirty="0" smtClean="0">
                <a:solidFill>
                  <a:schemeClr val="tx1"/>
                </a:solidFill>
              </a:rPr>
              <a:t>ou </a:t>
            </a:r>
            <a:r>
              <a:rPr lang="pt-BR" sz="1800" cap="none" dirty="0" smtClean="0">
                <a:solidFill>
                  <a:schemeClr val="tx1"/>
                </a:solidFill>
              </a:rPr>
              <a:t>guarda)</a:t>
            </a:r>
            <a:r>
              <a:rPr lang="pt-BR" sz="1800" b="0" cap="none" dirty="0" smtClean="0">
                <a:solidFill>
                  <a:schemeClr val="tx1"/>
                </a:solidFill>
              </a:rPr>
              <a:t> por pessoas menores de 16 anos ou incapazes e responsável por prestar as informações ao Cadastro Único, quando não houver morador caracterizado como </a:t>
            </a:r>
            <a:r>
              <a:rPr lang="pt-BR" sz="1800" cap="none" dirty="0" smtClean="0">
                <a:solidFill>
                  <a:schemeClr val="tx1"/>
                </a:solidFill>
              </a:rPr>
              <a:t>RF</a:t>
            </a:r>
            <a:r>
              <a:rPr lang="pt-BR" sz="1800" b="0" cap="none" dirty="0" smtClean="0">
                <a:solidFill>
                  <a:schemeClr val="tx1"/>
                </a:solidFill>
              </a:rPr>
              <a:t>. Ex.: Coordenador de abrigo poderá ser RL das crianças abrigadas.</a:t>
            </a:r>
            <a:endParaRPr lang="pt-BR" sz="1800" b="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7275</TotalTime>
  <Words>1333</Words>
  <Application>Microsoft Office PowerPoint</Application>
  <PresentationFormat>Widescreen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Retrospectiva</vt:lpstr>
      <vt:lpstr>Governo do estado de mato grosso do sul Proteção Social Básica</vt:lpstr>
      <vt:lpstr>Apresentação do PowerPoint</vt:lpstr>
      <vt:lpstr>QUAL É O PÚBLICO DO CADASTRO ÚNICO?</vt:lpstr>
      <vt:lpstr>ETAPAS DO CADASTRAMENTO </vt:lpstr>
      <vt:lpstr>RESPONSÁVEIS PELO CADASTRAMENTO</vt:lpstr>
      <vt:lpstr>ATUALIZAÇÃO DAS INFORMAÇÕES DO CADASTRO ÚNICO</vt:lpstr>
      <vt:lpstr>ALGUNS CONCEITOS </vt:lpstr>
      <vt:lpstr>Apresentação do PowerPoint</vt:lpstr>
      <vt:lpstr>RESPONSÁVEL PELA UNIDADE FAMILIAR (RUF)</vt:lpstr>
      <vt:lpstr>Apresentação do PowerPoint</vt:lpstr>
      <vt:lpstr>Apresentação do PowerPoint</vt:lpstr>
      <vt:lpstr>Apresentação do PowerPoint</vt:lpstr>
      <vt:lpstr>Ações de atualização e qualificação do Cadastro Único em 2023</vt:lpstr>
      <vt:lpstr>Programa de Fortalecimento Emergencial do Atendimento do Cadastro Único no Sistema Único da Assistência Social</vt:lpstr>
      <vt:lpstr>Apresentação do PowerPoint</vt:lpstr>
      <vt:lpstr>OBJETIVOS  </vt:lpstr>
      <vt:lpstr>PRINCÍPIOS  </vt:lpstr>
      <vt:lpstr>PÚBLICO PRIORITÁRIO</vt:lpstr>
      <vt:lpstr>AÇÕES E ATIVIDADES</vt:lpstr>
      <vt:lpstr>BUSCA ATIVA</vt:lpstr>
      <vt:lpstr>INFORMAÇÕES DO PROCAD-SUAS 2023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SUAS Sistema Único de Assistência Social</dc:title>
  <dc:creator>Taciana Afonso Silvestrini</dc:creator>
  <cp:lastModifiedBy>Usuario</cp:lastModifiedBy>
  <cp:revision>353</cp:revision>
  <cp:lastPrinted>2019-05-14T20:47:18Z</cp:lastPrinted>
  <dcterms:created xsi:type="dcterms:W3CDTF">2019-05-14T13:41:52Z</dcterms:created>
  <dcterms:modified xsi:type="dcterms:W3CDTF">2023-04-12T19:42:48Z</dcterms:modified>
</cp:coreProperties>
</file>