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432" r:id="rId2"/>
    <p:sldId id="433" r:id="rId3"/>
    <p:sldId id="460" r:id="rId4"/>
    <p:sldId id="461" r:id="rId5"/>
    <p:sldId id="462" r:id="rId6"/>
    <p:sldId id="463" r:id="rId7"/>
    <p:sldId id="464" r:id="rId8"/>
    <p:sldId id="459" r:id="rId9"/>
    <p:sldId id="434" r:id="rId10"/>
    <p:sldId id="435" r:id="rId11"/>
    <p:sldId id="436" r:id="rId12"/>
    <p:sldId id="437" r:id="rId13"/>
    <p:sldId id="438" r:id="rId14"/>
    <p:sldId id="439" r:id="rId15"/>
    <p:sldId id="447" r:id="rId16"/>
    <p:sldId id="446" r:id="rId17"/>
    <p:sldId id="449" r:id="rId18"/>
    <p:sldId id="450" r:id="rId19"/>
    <p:sldId id="451" r:id="rId20"/>
    <p:sldId id="452" r:id="rId21"/>
    <p:sldId id="448" r:id="rId22"/>
    <p:sldId id="453" r:id="rId23"/>
    <p:sldId id="454" r:id="rId24"/>
    <p:sldId id="455" r:id="rId25"/>
    <p:sldId id="456" r:id="rId26"/>
    <p:sldId id="465" r:id="rId27"/>
    <p:sldId id="466" r:id="rId28"/>
    <p:sldId id="457" r:id="rId29"/>
    <p:sldId id="458" r:id="rId30"/>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2C8"/>
    <a:srgbClr val="3483B6"/>
    <a:srgbClr val="3B96CD"/>
    <a:srgbClr val="3382B5"/>
    <a:srgbClr val="FFFFFF"/>
    <a:srgbClr val="FFFFCC"/>
    <a:srgbClr val="FFFF99"/>
    <a:srgbClr val="3FCDFF"/>
    <a:srgbClr val="FFCC99"/>
    <a:srgbClr val="E2F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660"/>
  </p:normalViewPr>
  <p:slideViewPr>
    <p:cSldViewPr snapToGrid="0">
      <p:cViewPr varScale="1">
        <p:scale>
          <a:sx n="115" d="100"/>
          <a:sy n="115" d="100"/>
        </p:scale>
        <p:origin x="68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EFF3AE27-0B47-4CB0-9E7C-443A2DF6CACC}" type="datetimeFigureOut">
              <a:rPr lang="pt-BR" smtClean="0"/>
              <a:pPr/>
              <a:t>14/04/2023</a:t>
            </a:fld>
            <a:endParaRPr lang="pt-BR"/>
          </a:p>
        </p:txBody>
      </p:sp>
      <p:sp>
        <p:nvSpPr>
          <p:cNvPr id="4" name="Espaço Reservado para Rodapé 3"/>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99F67AAB-38A3-41CF-BBDE-2B6BCA81DDBB}" type="slidenum">
              <a:rPr lang="pt-BR" smtClean="0"/>
              <a:pPr/>
              <a:t>‹nº›</a:t>
            </a:fld>
            <a:endParaRPr lang="pt-BR"/>
          </a:p>
        </p:txBody>
      </p:sp>
    </p:spTree>
    <p:extLst>
      <p:ext uri="{BB962C8B-B14F-4D97-AF65-F5344CB8AC3E}">
        <p14:creationId xmlns:p14="http://schemas.microsoft.com/office/powerpoint/2010/main" val="3070508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ADCFAA60-71E1-4828-B72C-D5CE3FADA095}" type="datetimeFigureOut">
              <a:rPr lang="pt-BR" smtClean="0"/>
              <a:pPr/>
              <a:t>14/04/2023</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D8A617A9-224B-41EB-8019-781D6AA55A71}" type="slidenum">
              <a:rPr lang="pt-BR" smtClean="0"/>
              <a:pPr/>
              <a:t>‹nº›</a:t>
            </a:fld>
            <a:endParaRPr lang="pt-BR"/>
          </a:p>
        </p:txBody>
      </p:sp>
    </p:spTree>
    <p:extLst>
      <p:ext uri="{BB962C8B-B14F-4D97-AF65-F5344CB8AC3E}">
        <p14:creationId xmlns:p14="http://schemas.microsoft.com/office/powerpoint/2010/main" val="86521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BAA1F2-C907-4506-90F1-B60255EA0F3A}" type="slidenum">
              <a:rPr lang="pt-BR" smtClean="0"/>
              <a:pPr/>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a:srcRect l="75426" t="25373" r="10317" b="67150"/>
          <a:stretch>
            <a:fillRect/>
          </a:stretch>
        </p:blipFill>
        <p:spPr bwMode="auto">
          <a:xfrm>
            <a:off x="10440537" y="6341606"/>
            <a:ext cx="1751463" cy="516393"/>
          </a:xfrm>
          <a:prstGeom prst="rect">
            <a:avLst/>
          </a:prstGeom>
          <a:noFill/>
          <a:ln w="9525">
            <a:noFill/>
            <a:miter lim="800000"/>
            <a:headEnd/>
            <a:tailEnd/>
          </a:ln>
          <a:effectLst/>
        </p:spPr>
      </p:pic>
      <p:pic>
        <p:nvPicPr>
          <p:cNvPr id="11" name="Picture 3"/>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artisticCrisscrossEtching trans="57000" pressure="0"/>
                    </a14:imgEffect>
                    <a14:imgEffect>
                      <a14:sharpenSoften amount="-4000"/>
                    </a14:imgEffect>
                  </a14:imgLayer>
                </a14:imgProps>
              </a:ext>
              <a:ext uri="{28A0092B-C50C-407E-A947-70E740481C1C}">
                <a14:useLocalDpi xmlns:a14="http://schemas.microsoft.com/office/drawing/2010/main" val="0"/>
              </a:ext>
            </a:extLst>
          </a:blip>
          <a:srcRect l="22476" t="33016" r="57429" b="43450"/>
          <a:stretch/>
        </p:blipFill>
        <p:spPr bwMode="auto">
          <a:xfrm>
            <a:off x="337871" y="261650"/>
            <a:ext cx="1378312"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19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BAA1F2-C907-4506-90F1-B60255EA0F3A}" type="slidenum">
              <a:rPr lang="pt-BR" smtClean="0"/>
              <a:pPr/>
              <a:t>‹nº›</a:t>
            </a:fld>
            <a:endParaRPr lang="pt-BR"/>
          </a:p>
        </p:txBody>
      </p:sp>
      <p:sp>
        <p:nvSpPr>
          <p:cNvPr id="7" name="Retângulo 6">
            <a:extLst>
              <a:ext uri="{FF2B5EF4-FFF2-40B4-BE49-F238E27FC236}">
                <a16:creationId xmlns:a16="http://schemas.microsoft.com/office/drawing/2014/main" id="{C9201B56-D620-AB30-856D-602397F0219B}"/>
              </a:ext>
            </a:extLst>
          </p:cNvPr>
          <p:cNvSpPr/>
          <p:nvPr userDrawn="1"/>
        </p:nvSpPr>
        <p:spPr>
          <a:xfrm>
            <a:off x="159883" y="6008914"/>
            <a:ext cx="571637" cy="815996"/>
          </a:xfrm>
          <a:prstGeom prst="rect">
            <a:avLst/>
          </a:prstGeom>
          <a:solidFill>
            <a:srgbClr val="39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0494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BAA1F2-C907-4506-90F1-B60255EA0F3A}" type="slidenum">
              <a:rPr lang="pt-BR" smtClean="0"/>
              <a:pPr/>
              <a:t>‹nº›</a:t>
            </a:fld>
            <a:endParaRPr lang="pt-BR"/>
          </a:p>
        </p:txBody>
      </p:sp>
      <p:sp>
        <p:nvSpPr>
          <p:cNvPr id="9" name="Retângulo 8">
            <a:extLst>
              <a:ext uri="{FF2B5EF4-FFF2-40B4-BE49-F238E27FC236}">
                <a16:creationId xmlns:a16="http://schemas.microsoft.com/office/drawing/2014/main" id="{2417E376-9A0F-8FCE-04BF-2E39DEBB0E41}"/>
              </a:ext>
            </a:extLst>
          </p:cNvPr>
          <p:cNvSpPr/>
          <p:nvPr userDrawn="1"/>
        </p:nvSpPr>
        <p:spPr>
          <a:xfrm>
            <a:off x="159883" y="6008914"/>
            <a:ext cx="571637" cy="815996"/>
          </a:xfrm>
          <a:prstGeom prst="rect">
            <a:avLst/>
          </a:prstGeom>
          <a:solidFill>
            <a:srgbClr val="39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056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BAA1F2-C907-4506-90F1-B60255EA0F3A}" type="slidenum">
              <a:rPr lang="pt-BR" smtClean="0"/>
              <a:pPr/>
              <a:t>‹nº›</a:t>
            </a:fld>
            <a:endParaRPr lang="pt-BR"/>
          </a:p>
        </p:txBody>
      </p:sp>
      <p:sp>
        <p:nvSpPr>
          <p:cNvPr id="7" name="Retângulo 6">
            <a:extLst>
              <a:ext uri="{FF2B5EF4-FFF2-40B4-BE49-F238E27FC236}">
                <a16:creationId xmlns:a16="http://schemas.microsoft.com/office/drawing/2014/main" id="{0BE63D21-FD6F-8576-E0CF-16F6B43A3F81}"/>
              </a:ext>
            </a:extLst>
          </p:cNvPr>
          <p:cNvSpPr/>
          <p:nvPr userDrawn="1"/>
        </p:nvSpPr>
        <p:spPr>
          <a:xfrm>
            <a:off x="159883" y="6008914"/>
            <a:ext cx="571637" cy="815996"/>
          </a:xfrm>
          <a:prstGeom prst="rect">
            <a:avLst/>
          </a:prstGeom>
          <a:solidFill>
            <a:srgbClr val="39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8781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BBAA1F2-C907-4506-90F1-B60255EA0F3A}" type="slidenum">
              <a:rPr lang="pt-BR" smtClean="0"/>
              <a:pPr/>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tângulo 10">
            <a:extLst>
              <a:ext uri="{FF2B5EF4-FFF2-40B4-BE49-F238E27FC236}">
                <a16:creationId xmlns:a16="http://schemas.microsoft.com/office/drawing/2014/main" id="{1C0514F3-63DB-D922-F150-C7B3CA1412D4}"/>
              </a:ext>
            </a:extLst>
          </p:cNvPr>
          <p:cNvSpPr/>
          <p:nvPr userDrawn="1"/>
        </p:nvSpPr>
        <p:spPr>
          <a:xfrm>
            <a:off x="159883" y="6008914"/>
            <a:ext cx="571637" cy="815996"/>
          </a:xfrm>
          <a:prstGeom prst="rect">
            <a:avLst/>
          </a:prstGeom>
          <a:solidFill>
            <a:srgbClr val="39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9972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BBAA1F2-C907-4506-90F1-B60255EA0F3A}" type="slidenum">
              <a:rPr lang="pt-BR" smtClean="0"/>
              <a:pPr/>
              <a:t>‹nº›</a:t>
            </a:fld>
            <a:endParaRPr lang="pt-BR"/>
          </a:p>
        </p:txBody>
      </p:sp>
      <p:sp>
        <p:nvSpPr>
          <p:cNvPr id="2" name="Retângulo 1">
            <a:extLst>
              <a:ext uri="{FF2B5EF4-FFF2-40B4-BE49-F238E27FC236}">
                <a16:creationId xmlns:a16="http://schemas.microsoft.com/office/drawing/2014/main" id="{6C6D6CAD-78CF-264E-A2CC-E1B47F912CF1}"/>
              </a:ext>
            </a:extLst>
          </p:cNvPr>
          <p:cNvSpPr/>
          <p:nvPr userDrawn="1"/>
        </p:nvSpPr>
        <p:spPr>
          <a:xfrm>
            <a:off x="159883" y="6008914"/>
            <a:ext cx="571637" cy="815996"/>
          </a:xfrm>
          <a:prstGeom prst="rect">
            <a:avLst/>
          </a:prstGeom>
          <a:solidFill>
            <a:srgbClr val="39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0167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BBAA1F2-C907-4506-90F1-B60255EA0F3A}" type="slidenum">
              <a:rPr lang="pt-BR" smtClean="0"/>
              <a:pPr/>
              <a:t>‹nº›</a:t>
            </a:fld>
            <a:endParaRPr lang="pt-BR"/>
          </a:p>
        </p:txBody>
      </p:sp>
      <p:sp>
        <p:nvSpPr>
          <p:cNvPr id="2" name="Retângulo 1">
            <a:extLst>
              <a:ext uri="{FF2B5EF4-FFF2-40B4-BE49-F238E27FC236}">
                <a16:creationId xmlns:a16="http://schemas.microsoft.com/office/drawing/2014/main" id="{DD08403D-ACD6-B855-4E60-CE9B311A725D}"/>
              </a:ext>
            </a:extLst>
          </p:cNvPr>
          <p:cNvSpPr/>
          <p:nvPr userDrawn="1"/>
        </p:nvSpPr>
        <p:spPr>
          <a:xfrm>
            <a:off x="159883" y="6008914"/>
            <a:ext cx="571637" cy="815996"/>
          </a:xfrm>
          <a:prstGeom prst="rect">
            <a:avLst/>
          </a:prstGeom>
          <a:solidFill>
            <a:srgbClr val="39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8647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BBAA1F2-C907-4506-90F1-B60255EA0F3A}" type="slidenum">
              <a:rPr lang="pt-BR" smtClean="0"/>
              <a:pPr/>
              <a:t>‹nº›</a:t>
            </a:fld>
            <a:endParaRPr lang="pt-BR"/>
          </a:p>
        </p:txBody>
      </p:sp>
      <p:sp>
        <p:nvSpPr>
          <p:cNvPr id="6" name="Retângulo 5">
            <a:extLst>
              <a:ext uri="{FF2B5EF4-FFF2-40B4-BE49-F238E27FC236}">
                <a16:creationId xmlns:a16="http://schemas.microsoft.com/office/drawing/2014/main" id="{00598446-C148-EF62-85BF-6F4C3FECC869}"/>
              </a:ext>
            </a:extLst>
          </p:cNvPr>
          <p:cNvSpPr/>
          <p:nvPr userDrawn="1"/>
        </p:nvSpPr>
        <p:spPr>
          <a:xfrm>
            <a:off x="159883" y="6008914"/>
            <a:ext cx="571637" cy="815996"/>
          </a:xfrm>
          <a:prstGeom prst="rect">
            <a:avLst/>
          </a:prstGeom>
          <a:solidFill>
            <a:srgbClr val="39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1073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4BBAA1F2-C907-4506-90F1-B60255EA0F3A}" type="slidenum">
              <a:rPr lang="pt-BR" smtClean="0"/>
              <a:pPr/>
              <a:t>‹nº›</a:t>
            </a:fld>
            <a:endParaRPr lang="pt-BR"/>
          </a:p>
        </p:txBody>
      </p:sp>
      <p:sp>
        <p:nvSpPr>
          <p:cNvPr id="2" name="Retângulo 1">
            <a:extLst>
              <a:ext uri="{FF2B5EF4-FFF2-40B4-BE49-F238E27FC236}">
                <a16:creationId xmlns:a16="http://schemas.microsoft.com/office/drawing/2014/main" id="{9C773134-589C-0336-0BD9-1813656EB30F}"/>
              </a:ext>
            </a:extLst>
          </p:cNvPr>
          <p:cNvSpPr/>
          <p:nvPr userDrawn="1"/>
        </p:nvSpPr>
        <p:spPr>
          <a:xfrm>
            <a:off x="159883" y="6008914"/>
            <a:ext cx="571637" cy="815996"/>
          </a:xfrm>
          <a:prstGeom prst="rect">
            <a:avLst/>
          </a:prstGeom>
          <a:solidFill>
            <a:srgbClr val="39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1773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3F2EBC-AE5E-42C3-B584-657BEEF7F1F0}" type="datetimeFigureOut">
              <a:rPr lang="pt-BR" smtClean="0"/>
              <a:pPr/>
              <a:t>14/04/2023</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BAA1F2-C907-4506-90F1-B60255EA0F3A}" type="slidenum">
              <a:rPr lang="pt-BR" smtClean="0"/>
              <a:pPr/>
              <a:t>‹nº›</a:t>
            </a:fld>
            <a:endParaRPr lang="pt-BR"/>
          </a:p>
        </p:txBody>
      </p:sp>
    </p:spTree>
    <p:extLst>
      <p:ext uri="{BB962C8B-B14F-4D97-AF65-F5344CB8AC3E}">
        <p14:creationId xmlns:p14="http://schemas.microsoft.com/office/powerpoint/2010/main" val="48704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DE3F2EBC-AE5E-42C3-B584-657BEEF7F1F0}" type="datetimeFigureOut">
              <a:rPr lang="pt-BR" smtClean="0"/>
              <a:pPr/>
              <a:t>14/04/2023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BBAA1F2-C907-4506-90F1-B60255EA0F3A}" type="slidenum">
              <a:rPr lang="pt-BR" smtClean="0"/>
              <a:pPr/>
              <a:t>‹nº›</a:t>
            </a:fld>
            <a:endParaRPr lang="pt-BR"/>
          </a:p>
        </p:txBody>
      </p:sp>
    </p:spTree>
    <p:extLst>
      <p:ext uri="{BB962C8B-B14F-4D97-AF65-F5344CB8AC3E}">
        <p14:creationId xmlns:p14="http://schemas.microsoft.com/office/powerpoint/2010/main" val="88678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3F2EBC-AE5E-42C3-B584-657BEEF7F1F0}" type="datetimeFigureOut">
              <a:rPr lang="pt-BR" smtClean="0"/>
              <a:pPr/>
              <a:t>14/04/2023</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BAA1F2-C907-4506-90F1-B60255EA0F3A}" type="slidenum">
              <a:rPr lang="pt-BR" smtClean="0"/>
              <a:pPr/>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14"/>
          <a:srcRect l="75426" t="25373" r="10317" b="67150"/>
          <a:stretch>
            <a:fillRect/>
          </a:stretch>
        </p:blipFill>
        <p:spPr bwMode="auto">
          <a:xfrm>
            <a:off x="10440537" y="6341606"/>
            <a:ext cx="1751463" cy="516393"/>
          </a:xfrm>
          <a:prstGeom prst="rect">
            <a:avLst/>
          </a:prstGeom>
          <a:noFill/>
          <a:ln w="9525">
            <a:noFill/>
            <a:miter lim="800000"/>
            <a:headEnd/>
            <a:tailEnd/>
          </a:ln>
          <a:effectLst/>
        </p:spPr>
      </p:pic>
    </p:spTree>
    <p:extLst>
      <p:ext uri="{BB962C8B-B14F-4D97-AF65-F5344CB8AC3E}">
        <p14:creationId xmlns:p14="http://schemas.microsoft.com/office/powerpoint/2010/main" val="1584010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planalto.gov.br/ccivil_03/constituicao/Emendas/Emc/emc19.ht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412" y="252549"/>
            <a:ext cx="10058400" cy="957943"/>
          </a:xfrm>
        </p:spPr>
        <p:txBody>
          <a:bodyPr>
            <a:normAutofit fontScale="90000"/>
          </a:bodyPr>
          <a:lstStyle/>
          <a:p>
            <a:pPr algn="ctr"/>
            <a:r>
              <a:rPr lang="pt-BR" sz="4000" b="1" dirty="0">
                <a:solidFill>
                  <a:schemeClr val="accent6">
                    <a:lumMod val="50000"/>
                  </a:schemeClr>
                </a:solidFill>
              </a:rPr>
              <a:t>PRESTAÇÃO DE CONTAS </a:t>
            </a:r>
            <a:br>
              <a:rPr lang="pt-BR" sz="4000" b="1" dirty="0">
                <a:solidFill>
                  <a:schemeClr val="accent6">
                    <a:lumMod val="50000"/>
                  </a:schemeClr>
                </a:solidFill>
              </a:rPr>
            </a:br>
            <a:r>
              <a:rPr lang="pt-BR" sz="4000" b="1" dirty="0">
                <a:solidFill>
                  <a:schemeClr val="accent6">
                    <a:lumMod val="50000"/>
                  </a:schemeClr>
                </a:solidFill>
              </a:rPr>
              <a:t> EXECUÇÃO ORÇAMENTÁRIA E FINANCEIRA</a:t>
            </a:r>
          </a:p>
        </p:txBody>
      </p:sp>
      <p:sp>
        <p:nvSpPr>
          <p:cNvPr id="3" name="Espaço Reservado para Conteúdo 2"/>
          <p:cNvSpPr>
            <a:spLocks noGrp="1"/>
          </p:cNvSpPr>
          <p:nvPr>
            <p:ph idx="1"/>
          </p:nvPr>
        </p:nvSpPr>
        <p:spPr>
          <a:xfrm>
            <a:off x="1097279" y="1845425"/>
            <a:ext cx="10183091" cy="4023669"/>
          </a:xfrm>
        </p:spPr>
        <p:txBody>
          <a:bodyPr>
            <a:normAutofit/>
          </a:bodyPr>
          <a:lstStyle/>
          <a:p>
            <a:pPr algn="ctr"/>
            <a:endParaRPr lang="pt-BR" b="1" dirty="0">
              <a:solidFill>
                <a:schemeClr val="accent5">
                  <a:lumMod val="50000"/>
                </a:schemeClr>
              </a:solidFill>
              <a:latin typeface="Arial" pitchFamily="34" charset="0"/>
              <a:cs typeface="Arial" pitchFamily="34" charset="0"/>
            </a:endParaRPr>
          </a:p>
          <a:p>
            <a:pPr marL="1471400" lvl="8" indent="0" algn="ctr">
              <a:buNone/>
            </a:pPr>
            <a:r>
              <a:rPr lang="pt-BR" sz="2800" b="1" dirty="0">
                <a:solidFill>
                  <a:srgbClr val="0070C0"/>
                </a:solidFill>
                <a:latin typeface="Arial" panose="020B0604020202020204" pitchFamily="34" charset="0"/>
                <a:cs typeface="Arial" panose="020B0604020202020204" pitchFamily="34" charset="0"/>
              </a:rPr>
              <a:t>ÍNDICE DE GESTÃO DESCENTRALIZADA DO PROGRAMA BOLSA </a:t>
            </a:r>
            <a:r>
              <a:rPr lang="pt-BR" sz="2800" b="1" dirty="0" smtClean="0">
                <a:solidFill>
                  <a:srgbClr val="0070C0"/>
                </a:solidFill>
                <a:latin typeface="Arial" panose="020B0604020202020204" pitchFamily="34" charset="0"/>
                <a:cs typeface="Arial" panose="020B0604020202020204" pitchFamily="34" charset="0"/>
              </a:rPr>
              <a:t>FAMÍLIA E CADASTRO ÚNICO </a:t>
            </a:r>
            <a:r>
              <a:rPr lang="pt-BR" sz="2800" b="1" dirty="0">
                <a:solidFill>
                  <a:srgbClr val="0070C0"/>
                </a:solidFill>
                <a:latin typeface="Arial" panose="020B0604020202020204" pitchFamily="34" charset="0"/>
                <a:cs typeface="Arial" panose="020B0604020202020204" pitchFamily="34" charset="0"/>
              </a:rPr>
              <a:t/>
            </a:r>
            <a:br>
              <a:rPr lang="pt-BR" sz="2800" b="1" dirty="0">
                <a:solidFill>
                  <a:srgbClr val="0070C0"/>
                </a:solidFill>
                <a:latin typeface="Arial" panose="020B0604020202020204" pitchFamily="34" charset="0"/>
                <a:cs typeface="Arial" panose="020B0604020202020204" pitchFamily="34" charset="0"/>
              </a:rPr>
            </a:br>
            <a:r>
              <a:rPr lang="pt-BR" sz="2800" b="1" dirty="0">
                <a:solidFill>
                  <a:srgbClr val="0070C0"/>
                </a:solidFill>
                <a:latin typeface="Arial" panose="020B0604020202020204" pitchFamily="34" charset="0"/>
                <a:cs typeface="Arial" panose="020B0604020202020204" pitchFamily="34" charset="0"/>
              </a:rPr>
              <a:t> IGD-M</a:t>
            </a:r>
          </a:p>
          <a:p>
            <a:pPr marL="1471400" lvl="8" indent="0" algn="ctr">
              <a:buNone/>
            </a:pPr>
            <a:r>
              <a:rPr lang="pt-BR" sz="2800" b="1" dirty="0">
                <a:solidFill>
                  <a:srgbClr val="0070C0"/>
                </a:solidFill>
                <a:latin typeface="Arial" panose="020B0604020202020204" pitchFamily="34" charset="0"/>
                <a:cs typeface="Arial" panose="020B0604020202020204" pitchFamily="34" charset="0"/>
              </a:rPr>
              <a:t/>
            </a:r>
            <a:br>
              <a:rPr lang="pt-BR" sz="2800" b="1" dirty="0">
                <a:solidFill>
                  <a:srgbClr val="0070C0"/>
                </a:solidFill>
                <a:latin typeface="Arial" panose="020B0604020202020204" pitchFamily="34" charset="0"/>
                <a:cs typeface="Arial" panose="020B0604020202020204" pitchFamily="34" charset="0"/>
              </a:rPr>
            </a:br>
            <a:r>
              <a:rPr lang="pt-BR" sz="2800" b="1" dirty="0">
                <a:solidFill>
                  <a:srgbClr val="0070C0"/>
                </a:solidFill>
                <a:latin typeface="Arial" panose="020B0604020202020204" pitchFamily="34" charset="0"/>
                <a:cs typeface="Arial" panose="020B0604020202020204" pitchFamily="34" charset="0"/>
              </a:rPr>
              <a:t>E </a:t>
            </a:r>
          </a:p>
          <a:p>
            <a:pPr marL="1471400" lvl="8" indent="0" algn="ctr">
              <a:buNone/>
            </a:pPr>
            <a:endParaRPr lang="pt-BR" sz="2800" b="1" dirty="0">
              <a:solidFill>
                <a:srgbClr val="0070C0"/>
              </a:solidFill>
              <a:latin typeface="Arial" panose="020B0604020202020204" pitchFamily="34" charset="0"/>
              <a:cs typeface="Arial" panose="020B0604020202020204" pitchFamily="34" charset="0"/>
            </a:endParaRPr>
          </a:p>
          <a:p>
            <a:pPr marL="1471400" lvl="8" indent="0" algn="ctr">
              <a:buNone/>
            </a:pPr>
            <a:r>
              <a:rPr lang="pt-BR" sz="2800" b="1" dirty="0">
                <a:solidFill>
                  <a:srgbClr val="0070C0"/>
                </a:solidFill>
                <a:latin typeface="Arial" panose="020B0604020202020204" pitchFamily="34" charset="0"/>
                <a:cs typeface="Arial" panose="020B0604020202020204" pitchFamily="34" charset="0"/>
              </a:rPr>
              <a:t>PROCAD-SUAS</a:t>
            </a:r>
            <a:br>
              <a:rPr lang="pt-BR" sz="2800" b="1" dirty="0">
                <a:solidFill>
                  <a:srgbClr val="0070C0"/>
                </a:solidFill>
                <a:latin typeface="Arial" panose="020B0604020202020204" pitchFamily="34" charset="0"/>
                <a:cs typeface="Arial" panose="020B0604020202020204" pitchFamily="34" charset="0"/>
              </a:rPr>
            </a:br>
            <a:endParaRPr lang="pt-BR" sz="2800" dirty="0">
              <a:solidFill>
                <a:srgbClr val="0070C0"/>
              </a:solidFill>
            </a:endParaRPr>
          </a:p>
        </p:txBody>
      </p:sp>
    </p:spTree>
    <p:extLst>
      <p:ext uri="{BB962C8B-B14F-4D97-AF65-F5344CB8AC3E}">
        <p14:creationId xmlns:p14="http://schemas.microsoft.com/office/powerpoint/2010/main" val="151084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708474749"/>
              </p:ext>
            </p:extLst>
          </p:nvPr>
        </p:nvGraphicFramePr>
        <p:xfrm>
          <a:off x="1375953" y="199504"/>
          <a:ext cx="10136778" cy="6037361"/>
        </p:xfrm>
        <a:graphic>
          <a:graphicData uri="http://schemas.openxmlformats.org/drawingml/2006/table">
            <a:tbl>
              <a:tblPr>
                <a:tableStyleId>{5C22544A-7EE6-4342-B048-85BDC9FD1C3A}</a:tableStyleId>
              </a:tblPr>
              <a:tblGrid>
                <a:gridCol w="2463088">
                  <a:extLst>
                    <a:ext uri="{9D8B030D-6E8A-4147-A177-3AD203B41FA5}">
                      <a16:colId xmlns:a16="http://schemas.microsoft.com/office/drawing/2014/main" val="3027480258"/>
                    </a:ext>
                  </a:extLst>
                </a:gridCol>
                <a:gridCol w="281799">
                  <a:extLst>
                    <a:ext uri="{9D8B030D-6E8A-4147-A177-3AD203B41FA5}">
                      <a16:colId xmlns:a16="http://schemas.microsoft.com/office/drawing/2014/main" val="943443872"/>
                    </a:ext>
                  </a:extLst>
                </a:gridCol>
                <a:gridCol w="876693">
                  <a:extLst>
                    <a:ext uri="{9D8B030D-6E8A-4147-A177-3AD203B41FA5}">
                      <a16:colId xmlns:a16="http://schemas.microsoft.com/office/drawing/2014/main" val="1908260043"/>
                    </a:ext>
                  </a:extLst>
                </a:gridCol>
                <a:gridCol w="2744888">
                  <a:extLst>
                    <a:ext uri="{9D8B030D-6E8A-4147-A177-3AD203B41FA5}">
                      <a16:colId xmlns:a16="http://schemas.microsoft.com/office/drawing/2014/main" val="2204712857"/>
                    </a:ext>
                  </a:extLst>
                </a:gridCol>
                <a:gridCol w="928878">
                  <a:extLst>
                    <a:ext uri="{9D8B030D-6E8A-4147-A177-3AD203B41FA5}">
                      <a16:colId xmlns:a16="http://schemas.microsoft.com/office/drawing/2014/main" val="3514669149"/>
                    </a:ext>
                  </a:extLst>
                </a:gridCol>
                <a:gridCol w="1225917">
                  <a:extLst>
                    <a:ext uri="{9D8B030D-6E8A-4147-A177-3AD203B41FA5}">
                      <a16:colId xmlns:a16="http://schemas.microsoft.com/office/drawing/2014/main" val="829531000"/>
                    </a:ext>
                  </a:extLst>
                </a:gridCol>
                <a:gridCol w="256114">
                  <a:extLst>
                    <a:ext uri="{9D8B030D-6E8A-4147-A177-3AD203B41FA5}">
                      <a16:colId xmlns:a16="http://schemas.microsoft.com/office/drawing/2014/main" val="2352060857"/>
                    </a:ext>
                  </a:extLst>
                </a:gridCol>
                <a:gridCol w="587071">
                  <a:extLst>
                    <a:ext uri="{9D8B030D-6E8A-4147-A177-3AD203B41FA5}">
                      <a16:colId xmlns:a16="http://schemas.microsoft.com/office/drawing/2014/main" val="3760754532"/>
                    </a:ext>
                  </a:extLst>
                </a:gridCol>
                <a:gridCol w="772330">
                  <a:extLst>
                    <a:ext uri="{9D8B030D-6E8A-4147-A177-3AD203B41FA5}">
                      <a16:colId xmlns:a16="http://schemas.microsoft.com/office/drawing/2014/main" val="2329970368"/>
                    </a:ext>
                  </a:extLst>
                </a:gridCol>
              </a:tblGrid>
              <a:tr h="419721">
                <a:tc gridSpan="9">
                  <a:txBody>
                    <a:bodyPr/>
                    <a:lstStyle/>
                    <a:p>
                      <a:pPr algn="ctr" fontAlgn="ctr"/>
                      <a:r>
                        <a:rPr lang="pt-BR" sz="1400" b="1" u="none" strike="noStrike" dirty="0">
                          <a:effectLst/>
                        </a:rPr>
                        <a:t>FORMULÁRIO PARA COMPROVAR OS GASTOS FEITOS COM OS RECURSOS DO ÍNDICE DE GESTÃO DESCENTRALIZADA DO PROGRAMA BOLSA FAMÍLIA - IGD-PBF</a:t>
                      </a:r>
                      <a:endParaRPr lang="pt-BR" sz="1400" b="1" i="0" u="none" strike="noStrike" dirty="0">
                        <a:effectLst/>
                        <a:latin typeface="Arial" panose="020B0604020202020204" pitchFamily="34" charset="0"/>
                      </a:endParaRPr>
                    </a:p>
                  </a:txBody>
                  <a:tcPr marL="6935" marR="6935" marT="6935"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92068767"/>
                  </a:ext>
                </a:extLst>
              </a:tr>
              <a:tr h="168966">
                <a:tc gridSpan="9">
                  <a:txBody>
                    <a:bodyPr/>
                    <a:lstStyle/>
                    <a:p>
                      <a:pPr algn="l" fontAlgn="t"/>
                      <a:r>
                        <a:rPr lang="pt-BR" sz="1100" b="1" u="none" strike="noStrike" dirty="0">
                          <a:effectLst/>
                        </a:rPr>
                        <a:t>1.  Local / Data:</a:t>
                      </a:r>
                      <a:endParaRPr lang="pt-BR" sz="11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02737301"/>
                  </a:ext>
                </a:extLst>
              </a:tr>
              <a:tr h="168966">
                <a:tc gridSpan="9">
                  <a:txBody>
                    <a:bodyPr/>
                    <a:lstStyle/>
                    <a:p>
                      <a:pPr algn="l" fontAlgn="t"/>
                      <a:r>
                        <a:rPr lang="pt-BR" sz="1100" b="1" u="none" strike="noStrike" dirty="0">
                          <a:effectLst/>
                        </a:rPr>
                        <a:t>2. Nome do Estado: </a:t>
                      </a:r>
                      <a:endParaRPr lang="pt-BR" sz="11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1265506"/>
                  </a:ext>
                </a:extLst>
              </a:tr>
              <a:tr h="168966">
                <a:tc gridSpan="5">
                  <a:txBody>
                    <a:bodyPr/>
                    <a:lstStyle/>
                    <a:p>
                      <a:pPr algn="l" fontAlgn="t"/>
                      <a:r>
                        <a:rPr lang="pt-BR" sz="1100" b="1" u="none" strike="noStrike" dirty="0">
                          <a:effectLst/>
                        </a:rPr>
                        <a:t>3. Nome do Gestor Responsável pelo Fundo Estadual de  Assistência Social</a:t>
                      </a:r>
                      <a:endParaRPr lang="pt-BR" sz="11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l" fontAlgn="t"/>
                      <a:r>
                        <a:rPr lang="pt-BR" sz="1100" b="1" u="none" strike="noStrike">
                          <a:effectLst/>
                        </a:rPr>
                        <a:t>CNPJ do FEAS: </a:t>
                      </a:r>
                      <a:endParaRPr lang="pt-BR" sz="1100" b="1" i="0" u="none" strike="noStrike">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010181993"/>
                  </a:ext>
                </a:extLst>
              </a:tr>
              <a:tr h="168966">
                <a:tc gridSpan="9">
                  <a:txBody>
                    <a:bodyPr/>
                    <a:lstStyle/>
                    <a:p>
                      <a:pPr algn="l" fontAlgn="t"/>
                      <a:r>
                        <a:rPr lang="pt-BR" sz="1100" b="1" u="none" strike="noStrike" dirty="0">
                          <a:effectLst/>
                        </a:rPr>
                        <a:t>4. Nome da Secretaria Responsável do FEAS</a:t>
                      </a:r>
                      <a:endParaRPr lang="pt-BR" sz="11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76708453"/>
                  </a:ext>
                </a:extLst>
              </a:tr>
              <a:tr h="168966">
                <a:tc gridSpan="5">
                  <a:txBody>
                    <a:bodyPr/>
                    <a:lstStyle/>
                    <a:p>
                      <a:pPr algn="l" fontAlgn="t"/>
                      <a:r>
                        <a:rPr lang="pt-BR" sz="1100" b="1" u="none" strike="noStrike" dirty="0">
                          <a:effectLst/>
                        </a:rPr>
                        <a:t>5. CNPJ do FEAS</a:t>
                      </a:r>
                      <a:endParaRPr lang="pt-BR" sz="11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l"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74412330"/>
                  </a:ext>
                </a:extLst>
              </a:tr>
              <a:tr h="168966">
                <a:tc gridSpan="5">
                  <a:txBody>
                    <a:bodyPr/>
                    <a:lstStyle/>
                    <a:p>
                      <a:pPr algn="l" fontAlgn="t"/>
                      <a:r>
                        <a:rPr lang="pt-BR" sz="1100" b="1" u="none" strike="noStrike" dirty="0">
                          <a:effectLst/>
                        </a:rPr>
                        <a:t>6. Endereço onde está localizado o FEAS</a:t>
                      </a:r>
                      <a:endParaRPr lang="pt-BR" sz="11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2">
                  <a:txBody>
                    <a:bodyPr/>
                    <a:lstStyle/>
                    <a:p>
                      <a:pPr algn="l"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endParaRPr lang="pt-BR"/>
                    </a:p>
                  </a:txBody>
                  <a:tcPr/>
                </a:tc>
                <a:tc>
                  <a:txBody>
                    <a:bodyPr/>
                    <a:lstStyle/>
                    <a:p>
                      <a:pPr algn="l"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a:txBody>
                    <a:bodyPr/>
                    <a:lstStyle/>
                    <a:p>
                      <a:pPr algn="l"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extLst>
                  <a:ext uri="{0D108BD9-81ED-4DB2-BD59-A6C34878D82A}">
                    <a16:rowId xmlns:a16="http://schemas.microsoft.com/office/drawing/2014/main" val="805096843"/>
                  </a:ext>
                </a:extLst>
              </a:tr>
              <a:tr h="168966">
                <a:tc gridSpan="2">
                  <a:txBody>
                    <a:bodyPr/>
                    <a:lstStyle/>
                    <a:p>
                      <a:pPr algn="l" fontAlgn="b"/>
                      <a:r>
                        <a:rPr lang="pt-BR" sz="1100" b="1" u="none" strike="noStrike">
                          <a:effectLst/>
                        </a:rPr>
                        <a:t>7. Cidade:</a:t>
                      </a:r>
                      <a:endParaRPr lang="pt-BR" sz="1100" b="1" i="0" u="none" strike="noStrike">
                        <a:effectLst/>
                        <a:latin typeface="Arial" panose="020B0604020202020204" pitchFamily="34" charset="0"/>
                      </a:endParaRPr>
                    </a:p>
                  </a:txBody>
                  <a:tcPr marL="6935" marR="6935" marT="6935" marB="0" anchor="b"/>
                </a:tc>
                <a:tc hMerge="1">
                  <a:txBody>
                    <a:bodyPr/>
                    <a:lstStyle/>
                    <a:p>
                      <a:endParaRPr lang="pt-BR"/>
                    </a:p>
                  </a:txBody>
                  <a:tcPr/>
                </a:tc>
                <a:tc>
                  <a:txBody>
                    <a:bodyPr/>
                    <a:lstStyle/>
                    <a:p>
                      <a:pPr algn="l" fontAlgn="b"/>
                      <a:endParaRPr lang="pt-BR" sz="1100" b="1" i="0" u="none" strike="noStrike" dirty="0">
                        <a:effectLst/>
                        <a:latin typeface="Arial" panose="020B0604020202020204" pitchFamily="34" charset="0"/>
                      </a:endParaRPr>
                    </a:p>
                  </a:txBody>
                  <a:tcPr marL="6935" marR="6935" marT="6935" marB="0" anchor="b"/>
                </a:tc>
                <a:tc>
                  <a:txBody>
                    <a:bodyPr/>
                    <a:lstStyle/>
                    <a:p>
                      <a:pPr algn="l" fontAlgn="b"/>
                      <a:r>
                        <a:rPr lang="pt-BR" sz="1100" b="1" u="none" strike="noStrike">
                          <a:effectLst/>
                        </a:rPr>
                        <a:t>8. UF:</a:t>
                      </a:r>
                      <a:endParaRPr lang="pt-BR" sz="1100" b="1" i="0" u="none" strike="noStrike">
                        <a:effectLst/>
                        <a:latin typeface="Arial" panose="020B0604020202020204" pitchFamily="34" charset="0"/>
                      </a:endParaRPr>
                    </a:p>
                  </a:txBody>
                  <a:tcPr marL="6935" marR="6935" marT="6935" marB="0" anchor="b"/>
                </a:tc>
                <a:tc>
                  <a:txBody>
                    <a:bodyPr/>
                    <a:lstStyle/>
                    <a:p>
                      <a:pPr algn="l" fontAlgn="b"/>
                      <a:r>
                        <a:rPr lang="pt-BR" sz="1100" b="1" u="none" strike="noStrike">
                          <a:effectLst/>
                        </a:rPr>
                        <a:t>9.CEP:</a:t>
                      </a:r>
                      <a:endParaRPr lang="pt-BR" sz="1100" b="1" i="0" u="none" strike="noStrike">
                        <a:effectLst/>
                        <a:latin typeface="Arial" panose="020B0604020202020204" pitchFamily="34" charset="0"/>
                      </a:endParaRPr>
                    </a:p>
                  </a:txBody>
                  <a:tcPr marL="6935" marR="6935" marT="6935" marB="0" anchor="b"/>
                </a:tc>
                <a:tc gridSpan="4">
                  <a:txBody>
                    <a:bodyPr/>
                    <a:lstStyle/>
                    <a:p>
                      <a:pPr algn="l"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76117851"/>
                  </a:ext>
                </a:extLst>
              </a:tr>
              <a:tr h="168966">
                <a:tc gridSpan="9">
                  <a:txBody>
                    <a:bodyPr/>
                    <a:lstStyle/>
                    <a:p>
                      <a:pPr algn="l" fontAlgn="t"/>
                      <a:r>
                        <a:rPr lang="pt-BR" sz="1100" b="1" u="none" strike="noStrike" dirty="0">
                          <a:effectLst/>
                        </a:rPr>
                        <a:t>10. Telefone:</a:t>
                      </a:r>
                      <a:endParaRPr lang="pt-BR" sz="11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80094235"/>
                  </a:ext>
                </a:extLst>
              </a:tr>
              <a:tr h="168966">
                <a:tc gridSpan="3">
                  <a:txBody>
                    <a:bodyPr/>
                    <a:lstStyle/>
                    <a:p>
                      <a:pPr algn="l" fontAlgn="b"/>
                      <a:r>
                        <a:rPr lang="pt-BR" sz="1100" b="1" u="none" strike="noStrike" dirty="0">
                          <a:effectLst/>
                        </a:rPr>
                        <a:t>11. </a:t>
                      </a:r>
                      <a:r>
                        <a:rPr lang="pt-BR" sz="1100" b="1" u="none" strike="noStrike" dirty="0" err="1">
                          <a:effectLst/>
                        </a:rPr>
                        <a:t>Email</a:t>
                      </a:r>
                      <a:r>
                        <a:rPr lang="pt-BR" sz="1100" b="1" u="none" strike="noStrike" dirty="0">
                          <a:effectLst/>
                        </a:rPr>
                        <a:t> do Gestor do FEAS</a:t>
                      </a:r>
                      <a:endParaRPr lang="pt-BR" sz="1100" b="1" i="0" u="none" strike="noStrike" dirty="0">
                        <a:effectLst/>
                        <a:latin typeface="Arial" panose="020B0604020202020204" pitchFamily="34" charset="0"/>
                      </a:endParaRPr>
                    </a:p>
                  </a:txBody>
                  <a:tcPr marL="6935" marR="6935" marT="6935" marB="0" anchor="b"/>
                </a:tc>
                <a:tc hMerge="1">
                  <a:txBody>
                    <a:bodyPr/>
                    <a:lstStyle/>
                    <a:p>
                      <a:endParaRPr lang="pt-BR"/>
                    </a:p>
                  </a:txBody>
                  <a:tcPr/>
                </a:tc>
                <a:tc hMerge="1">
                  <a:txBody>
                    <a:bodyPr/>
                    <a:lstStyle/>
                    <a:p>
                      <a:endParaRPr lang="pt-BR"/>
                    </a:p>
                  </a:txBody>
                  <a:tcPr/>
                </a:tc>
                <a:tc gridSpan="6">
                  <a:txBody>
                    <a:bodyPr/>
                    <a:lstStyle/>
                    <a:p>
                      <a:pPr algn="l" fontAlgn="b"/>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25793704"/>
                  </a:ext>
                </a:extLst>
              </a:tr>
              <a:tr h="168966">
                <a:tc gridSpan="9">
                  <a:txBody>
                    <a:bodyPr/>
                    <a:lstStyle/>
                    <a:p>
                      <a:pPr algn="ctr" fontAlgn="t"/>
                      <a:r>
                        <a:rPr lang="pt-BR" sz="1100" b="1" u="none" strike="noStrike" dirty="0">
                          <a:effectLst/>
                        </a:rPr>
                        <a:t>RELAÇÃO DE GASTOS EFETUADOS</a:t>
                      </a:r>
                      <a:endParaRPr lang="pt-BR" sz="11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14154724"/>
                  </a:ext>
                </a:extLst>
              </a:tr>
              <a:tr h="168966">
                <a:tc rowSpan="2">
                  <a:txBody>
                    <a:bodyPr/>
                    <a:lstStyle/>
                    <a:p>
                      <a:pPr algn="ctr" fontAlgn="t"/>
                      <a:r>
                        <a:rPr lang="pt-BR" sz="1100" b="1" u="none" strike="noStrike" dirty="0">
                          <a:effectLst/>
                        </a:rPr>
                        <a:t>12. Número</a:t>
                      </a:r>
                      <a:endParaRPr lang="pt-BR" sz="1100" b="1" i="0" u="none" strike="noStrike" dirty="0">
                        <a:effectLst/>
                        <a:latin typeface="Arial" panose="020B0604020202020204" pitchFamily="34" charset="0"/>
                      </a:endParaRPr>
                    </a:p>
                  </a:txBody>
                  <a:tcPr marL="6935" marR="6935" marT="6935" marB="0"/>
                </a:tc>
                <a:tc rowSpan="2" gridSpan="2">
                  <a:txBody>
                    <a:bodyPr/>
                    <a:lstStyle/>
                    <a:p>
                      <a:pPr algn="ctr" fontAlgn="t"/>
                      <a:r>
                        <a:rPr lang="pt-BR" sz="1100" b="1" u="none" strike="noStrike" dirty="0">
                          <a:effectLst/>
                        </a:rPr>
                        <a:t>13. Elemento da Despesa (*)</a:t>
                      </a:r>
                      <a:endParaRPr lang="pt-BR" sz="1100" b="1" i="0" u="none" strike="noStrike" dirty="0">
                        <a:effectLst/>
                        <a:latin typeface="Arial" panose="020B0604020202020204" pitchFamily="34" charset="0"/>
                      </a:endParaRPr>
                    </a:p>
                  </a:txBody>
                  <a:tcPr marL="6935" marR="6935" marT="6935" marB="0"/>
                </a:tc>
                <a:tc rowSpan="2"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ctr" fontAlgn="t"/>
                      <a:r>
                        <a:rPr lang="pt-BR" sz="1100" b="1" u="none" strike="noStrike">
                          <a:effectLst/>
                        </a:rPr>
                        <a:t>14. Objetivo do Gasto</a:t>
                      </a:r>
                      <a:endParaRPr lang="pt-BR" sz="1100" b="1" i="0" u="none" strike="noStrike">
                        <a:effectLst/>
                        <a:latin typeface="Arial" panose="020B0604020202020204" pitchFamily="34" charset="0"/>
                      </a:endParaRPr>
                    </a:p>
                  </a:txBody>
                  <a:tcPr marL="6935" marR="6935" marT="6935" marB="0"/>
                </a:tc>
                <a:tc rowSpan="2">
                  <a:txBody>
                    <a:bodyPr/>
                    <a:lstStyle/>
                    <a:p>
                      <a:pPr algn="ctr" fontAlgn="t"/>
                      <a:r>
                        <a:rPr lang="pt-BR" sz="1100" b="1" u="none" strike="noStrike" dirty="0">
                          <a:effectLst/>
                        </a:rPr>
                        <a:t>15. Nº do Processo Licitatório</a:t>
                      </a:r>
                      <a:endParaRPr lang="pt-BR" sz="1100" b="1" i="0" u="none" strike="noStrike" dirty="0">
                        <a:effectLst/>
                        <a:latin typeface="Arial" panose="020B0604020202020204" pitchFamily="34" charset="0"/>
                      </a:endParaRPr>
                    </a:p>
                  </a:txBody>
                  <a:tcPr marL="6935" marR="6935" marT="6935" marB="0"/>
                </a:tc>
                <a:tc rowSpan="2">
                  <a:txBody>
                    <a:bodyPr/>
                    <a:lstStyle/>
                    <a:p>
                      <a:pPr algn="ctr" fontAlgn="t"/>
                      <a:r>
                        <a:rPr lang="pt-BR" sz="1100" b="1" u="none" strike="noStrike">
                          <a:effectLst/>
                        </a:rPr>
                        <a:t>16. Nº e Tipo de Documento de Pagamento</a:t>
                      </a:r>
                      <a:endParaRPr lang="pt-BR" sz="1100" b="1" i="0" u="none" strike="noStrike">
                        <a:effectLst/>
                        <a:latin typeface="Arial" panose="020B0604020202020204" pitchFamily="34" charset="0"/>
                      </a:endParaRPr>
                    </a:p>
                  </a:txBody>
                  <a:tcPr marL="6935" marR="6935" marT="6935" marB="0"/>
                </a:tc>
                <a:tc rowSpan="2" gridSpan="2">
                  <a:txBody>
                    <a:bodyPr/>
                    <a:lstStyle/>
                    <a:p>
                      <a:pPr algn="ctr" fontAlgn="t"/>
                      <a:r>
                        <a:rPr lang="pt-BR" sz="1100" b="1" u="none" strike="noStrike" dirty="0">
                          <a:effectLst/>
                        </a:rPr>
                        <a:t>17. Data Pagamento</a:t>
                      </a:r>
                      <a:endParaRPr lang="pt-BR" sz="1100" b="1" i="0" u="none" strike="noStrike" dirty="0">
                        <a:effectLst/>
                        <a:latin typeface="Arial" panose="020B0604020202020204" pitchFamily="34" charset="0"/>
                      </a:endParaRPr>
                    </a:p>
                  </a:txBody>
                  <a:tcPr marL="6935" marR="6935" marT="6935" marB="0"/>
                </a:tc>
                <a:tc rowSpan="2" hMerge="1">
                  <a:txBody>
                    <a:bodyPr/>
                    <a:lstStyle/>
                    <a:p>
                      <a:pPr algn="ctr" fontAlgn="t"/>
                      <a:endParaRPr lang="pt-BR" sz="1100" b="1" i="0" u="none" strike="noStrike" dirty="0">
                        <a:effectLst/>
                        <a:latin typeface="Arial" panose="020B0604020202020204" pitchFamily="34" charset="0"/>
                      </a:endParaRPr>
                    </a:p>
                  </a:txBody>
                  <a:tcPr marL="6935" marR="6935" marT="6935" marB="0"/>
                </a:tc>
                <a:tc rowSpan="2">
                  <a:txBody>
                    <a:bodyPr/>
                    <a:lstStyle/>
                    <a:p>
                      <a:pPr algn="r" fontAlgn="t"/>
                      <a:r>
                        <a:rPr lang="pt-BR" sz="1100" b="1" u="none" strike="noStrike" dirty="0">
                          <a:effectLst/>
                        </a:rPr>
                        <a:t>18. Valor Pagamento</a:t>
                      </a:r>
                      <a:endParaRPr lang="pt-BR" sz="1100" b="1" i="0" u="none" strike="noStrike" dirty="0">
                        <a:effectLst/>
                        <a:latin typeface="Arial" panose="020B0604020202020204" pitchFamily="34" charset="0"/>
                      </a:endParaRPr>
                    </a:p>
                  </a:txBody>
                  <a:tcPr marL="6935" marR="6935" marT="6935" marB="0"/>
                </a:tc>
                <a:extLst>
                  <a:ext uri="{0D108BD9-81ED-4DB2-BD59-A6C34878D82A}">
                    <a16:rowId xmlns:a16="http://schemas.microsoft.com/office/drawing/2014/main" val="238783200"/>
                  </a:ext>
                </a:extLst>
              </a:tr>
              <a:tr h="324507">
                <a:tc vMerge="1">
                  <a:txBody>
                    <a:bodyPr/>
                    <a:lstStyle/>
                    <a:p>
                      <a:endParaRPr lang="pt-BR"/>
                    </a:p>
                  </a:txBody>
                  <a:tcPr/>
                </a:tc>
                <a:tc gridSpan="2" vMerge="1">
                  <a:txBody>
                    <a:bodyPr/>
                    <a:lstStyle/>
                    <a:p>
                      <a:endParaRPr lang="pt-BR"/>
                    </a:p>
                  </a:txBody>
                  <a:tcPr/>
                </a:tc>
                <a:tc hMerge="1" vMerge="1">
                  <a:txBody>
                    <a:bodyPr/>
                    <a:lstStyle/>
                    <a:p>
                      <a:endParaRPr lang="pt-BR"/>
                    </a:p>
                  </a:txBody>
                  <a:tcPr/>
                </a:tc>
                <a:tc>
                  <a:txBody>
                    <a:bodyPr/>
                    <a:lstStyle/>
                    <a:p>
                      <a:pPr algn="ctr" fontAlgn="t"/>
                      <a:r>
                        <a:rPr lang="pt-BR" sz="1100" b="1" u="none" strike="noStrike" dirty="0">
                          <a:effectLst/>
                        </a:rPr>
                        <a:t>(Art. 2º Portaria GM/MDS nº 754/2010)</a:t>
                      </a:r>
                      <a:endParaRPr lang="pt-BR" sz="1100" b="1" i="0" u="none" strike="noStrike" dirty="0">
                        <a:effectLst/>
                        <a:latin typeface="Arial" panose="020B0604020202020204" pitchFamily="34" charset="0"/>
                      </a:endParaRPr>
                    </a:p>
                  </a:txBody>
                  <a:tcPr marL="6935" marR="6935" marT="6935" marB="0"/>
                </a:tc>
                <a:tc vMerge="1">
                  <a:txBody>
                    <a:bodyPr/>
                    <a:lstStyle/>
                    <a:p>
                      <a:endParaRPr lang="pt-BR"/>
                    </a:p>
                  </a:txBody>
                  <a:tcPr/>
                </a:tc>
                <a:tc vMerge="1">
                  <a:txBody>
                    <a:bodyPr/>
                    <a:lstStyle/>
                    <a:p>
                      <a:endParaRPr lang="pt-BR"/>
                    </a:p>
                  </a:txBody>
                  <a:tcPr/>
                </a:tc>
                <a:tc gridSpan="2" vMerge="1">
                  <a:txBody>
                    <a:bodyPr/>
                    <a:lstStyle/>
                    <a:p>
                      <a:endParaRPr lang="pt-BR"/>
                    </a:p>
                  </a:txBody>
                  <a:tcPr/>
                </a:tc>
                <a:tc hMerge="1" vMerge="1">
                  <a:txBody>
                    <a:bodyPr/>
                    <a:lstStyle/>
                    <a:p>
                      <a:endParaRPr lang="pt-BR"/>
                    </a:p>
                  </a:txBody>
                  <a:tcPr/>
                </a:tc>
                <a:tc vMerge="1">
                  <a:txBody>
                    <a:bodyPr/>
                    <a:lstStyle/>
                    <a:p>
                      <a:endParaRPr lang="pt-BR"/>
                    </a:p>
                  </a:txBody>
                  <a:tcPr/>
                </a:tc>
                <a:extLst>
                  <a:ext uri="{0D108BD9-81ED-4DB2-BD59-A6C34878D82A}">
                    <a16:rowId xmlns:a16="http://schemas.microsoft.com/office/drawing/2014/main" val="2451730452"/>
                  </a:ext>
                </a:extLst>
              </a:tr>
              <a:tr h="168966">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b"/>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b"/>
                </a:tc>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gridSpan="2">
                  <a:txBody>
                    <a:bodyPr/>
                    <a:lstStyle/>
                    <a:p>
                      <a:pPr algn="ctr"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hMerge="1">
                  <a:txBody>
                    <a:bodyPr/>
                    <a:lstStyle/>
                    <a:p>
                      <a:pPr algn="ctr" fontAlgn="ctr"/>
                      <a:endParaRPr lang="pt-BR" sz="1100" b="1" i="0" u="none" strike="noStrike">
                        <a:effectLst/>
                        <a:latin typeface="Arial" panose="020B0604020202020204" pitchFamily="34" charset="0"/>
                      </a:endParaRPr>
                    </a:p>
                  </a:txBody>
                  <a:tcPr marL="6935" marR="6935" marT="6935" marB="0" anchor="ctr"/>
                </a:tc>
                <a:tc>
                  <a:txBody>
                    <a:bodyPr/>
                    <a:lstStyle/>
                    <a:p>
                      <a:pPr algn="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extLst>
                  <a:ext uri="{0D108BD9-81ED-4DB2-BD59-A6C34878D82A}">
                    <a16:rowId xmlns:a16="http://schemas.microsoft.com/office/drawing/2014/main" val="96654766"/>
                  </a:ext>
                </a:extLst>
              </a:tr>
              <a:tr h="168966">
                <a:tc>
                  <a:txBody>
                    <a:bodyPr/>
                    <a:lstStyle/>
                    <a:p>
                      <a:pPr algn="ct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gridSpan="2">
                  <a:txBody>
                    <a:bodyPr/>
                    <a:lstStyle/>
                    <a:p>
                      <a:pPr algn="ctr"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hMerge="1">
                  <a:txBody>
                    <a:bodyPr/>
                    <a:lstStyle/>
                    <a:p>
                      <a:pPr algn="ctr" fontAlgn="ctr"/>
                      <a:endParaRPr lang="pt-BR" sz="1100" b="1" i="0" u="none" strike="noStrike">
                        <a:effectLst/>
                        <a:latin typeface="Arial" panose="020B0604020202020204" pitchFamily="34" charset="0"/>
                      </a:endParaRPr>
                    </a:p>
                  </a:txBody>
                  <a:tcPr marL="6935" marR="6935" marT="6935" marB="0" anchor="ctr"/>
                </a:tc>
                <a:tc>
                  <a:txBody>
                    <a:bodyPr/>
                    <a:lstStyle/>
                    <a:p>
                      <a:pPr algn="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extLst>
                  <a:ext uri="{0D108BD9-81ED-4DB2-BD59-A6C34878D82A}">
                    <a16:rowId xmlns:a16="http://schemas.microsoft.com/office/drawing/2014/main" val="3089510271"/>
                  </a:ext>
                </a:extLst>
              </a:tr>
              <a:tr h="168966">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tc>
                  <a:txBody>
                    <a:bodyPr/>
                    <a:lstStyle/>
                    <a:p>
                      <a:pPr algn="ctr"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gridSpan="2">
                  <a:txBody>
                    <a:bodyPr/>
                    <a:lstStyle/>
                    <a:p>
                      <a:pPr algn="ctr"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hMerge="1">
                  <a:txBody>
                    <a:bodyPr/>
                    <a:lstStyle/>
                    <a:p>
                      <a:pPr algn="ctr" fontAlgn="ctr"/>
                      <a:endParaRPr lang="pt-BR" sz="1100" b="1" i="0" u="none" strike="noStrike">
                        <a:effectLst/>
                        <a:latin typeface="Arial" panose="020B0604020202020204" pitchFamily="34" charset="0"/>
                      </a:endParaRPr>
                    </a:p>
                  </a:txBody>
                  <a:tcPr marL="6935" marR="6935" marT="6935" marB="0" anchor="ctr"/>
                </a:tc>
                <a:tc>
                  <a:txBody>
                    <a:bodyPr/>
                    <a:lstStyle/>
                    <a:p>
                      <a:pPr algn="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extLst>
                  <a:ext uri="{0D108BD9-81ED-4DB2-BD59-A6C34878D82A}">
                    <a16:rowId xmlns:a16="http://schemas.microsoft.com/office/drawing/2014/main" val="558386157"/>
                  </a:ext>
                </a:extLst>
              </a:tr>
              <a:tr h="273646">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gridSpan="2">
                  <a:txBody>
                    <a:bodyPr/>
                    <a:lstStyle/>
                    <a:p>
                      <a:pPr algn="ctr"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hMerge="1">
                  <a:txBody>
                    <a:bodyPr/>
                    <a:lstStyle/>
                    <a:p>
                      <a:pPr algn="ctr" fontAlgn="ctr"/>
                      <a:endParaRPr lang="pt-BR" sz="1100" b="1" i="0" u="none" strike="noStrike">
                        <a:effectLst/>
                        <a:latin typeface="Arial" panose="020B0604020202020204" pitchFamily="34" charset="0"/>
                      </a:endParaRPr>
                    </a:p>
                  </a:txBody>
                  <a:tcPr marL="6935" marR="6935" marT="6935" marB="0" anchor="ctr"/>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extLst>
                  <a:ext uri="{0D108BD9-81ED-4DB2-BD59-A6C34878D82A}">
                    <a16:rowId xmlns:a16="http://schemas.microsoft.com/office/drawing/2014/main" val="2309853656"/>
                  </a:ext>
                </a:extLst>
              </a:tr>
              <a:tr h="168966">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a:txBody>
                    <a:bodyPr/>
                    <a:lstStyle/>
                    <a:p>
                      <a:pPr algn="ct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gridSpan="2">
                  <a:txBody>
                    <a:bodyPr/>
                    <a:lstStyle/>
                    <a:p>
                      <a:pPr algn="ctr"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hMerge="1">
                  <a:txBody>
                    <a:bodyPr/>
                    <a:lstStyle/>
                    <a:p>
                      <a:pPr algn="ctr" fontAlgn="ctr"/>
                      <a:endParaRPr lang="pt-BR" sz="1100" b="1" i="0" u="none" strike="noStrike">
                        <a:effectLst/>
                        <a:latin typeface="Arial" panose="020B0604020202020204" pitchFamily="34" charset="0"/>
                      </a:endParaRPr>
                    </a:p>
                  </a:txBody>
                  <a:tcPr marL="6935" marR="6935" marT="6935" marB="0" anchor="ctr"/>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extLst>
                  <a:ext uri="{0D108BD9-81ED-4DB2-BD59-A6C34878D82A}">
                    <a16:rowId xmlns:a16="http://schemas.microsoft.com/office/drawing/2014/main" val="1726060624"/>
                  </a:ext>
                </a:extLst>
              </a:tr>
              <a:tr h="168966">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a:txBody>
                    <a:bodyPr/>
                    <a:lstStyle/>
                    <a:p>
                      <a:pPr algn="ct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gridSpan="2">
                  <a:txBody>
                    <a:bodyPr/>
                    <a:lstStyle/>
                    <a:p>
                      <a:pPr algn="ctr"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hMerge="1">
                  <a:txBody>
                    <a:bodyPr/>
                    <a:lstStyle/>
                    <a:p>
                      <a:pPr algn="ctr" fontAlgn="ctr"/>
                      <a:endParaRPr lang="pt-BR" sz="1100" b="1" i="0" u="none" strike="noStrike">
                        <a:effectLst/>
                        <a:latin typeface="Arial" panose="020B0604020202020204" pitchFamily="34" charset="0"/>
                      </a:endParaRPr>
                    </a:p>
                  </a:txBody>
                  <a:tcPr marL="6935" marR="6935" marT="6935" marB="0" anchor="ctr"/>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extLst>
                  <a:ext uri="{0D108BD9-81ED-4DB2-BD59-A6C34878D82A}">
                    <a16:rowId xmlns:a16="http://schemas.microsoft.com/office/drawing/2014/main" val="1083652540"/>
                  </a:ext>
                </a:extLst>
              </a:tr>
              <a:tr h="168966">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tc>
                  <a:txBody>
                    <a:bodyPr/>
                    <a:lstStyle/>
                    <a:p>
                      <a:pPr algn="ct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gridSpan="2">
                  <a:txBody>
                    <a:bodyPr/>
                    <a:lstStyle/>
                    <a:p>
                      <a:pPr algn="ctr"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hMerge="1">
                  <a:txBody>
                    <a:bodyPr/>
                    <a:lstStyle/>
                    <a:p>
                      <a:pPr algn="ctr" fontAlgn="ctr"/>
                      <a:endParaRPr lang="pt-BR" sz="1100" b="1" i="0" u="none" strike="noStrike">
                        <a:effectLst/>
                        <a:latin typeface="Arial" panose="020B0604020202020204" pitchFamily="34" charset="0"/>
                      </a:endParaRPr>
                    </a:p>
                  </a:txBody>
                  <a:tcPr marL="6935" marR="6935" marT="6935" marB="0" anchor="ctr"/>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extLst>
                  <a:ext uri="{0D108BD9-81ED-4DB2-BD59-A6C34878D82A}">
                    <a16:rowId xmlns:a16="http://schemas.microsoft.com/office/drawing/2014/main" val="1551235512"/>
                  </a:ext>
                </a:extLst>
              </a:tr>
              <a:tr h="168966">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a:txBody>
                    <a:bodyPr/>
                    <a:lstStyle/>
                    <a:p>
                      <a:pPr algn="ct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tc gridSpan="2">
                  <a:txBody>
                    <a:bodyPr/>
                    <a:lstStyle/>
                    <a:p>
                      <a:pPr algn="ctr" fontAlgn="ctr"/>
                      <a:r>
                        <a:rPr lang="pt-BR" sz="1100" b="1" u="none" strike="noStrike">
                          <a:effectLst/>
                        </a:rPr>
                        <a:t> </a:t>
                      </a:r>
                      <a:endParaRPr lang="pt-BR" sz="1100" b="1" i="0" u="none" strike="noStrike">
                        <a:effectLst/>
                        <a:latin typeface="Arial" panose="020B0604020202020204" pitchFamily="34" charset="0"/>
                      </a:endParaRPr>
                    </a:p>
                  </a:txBody>
                  <a:tcPr marL="6935" marR="6935" marT="6935" marB="0" anchor="ctr"/>
                </a:tc>
                <a:tc hMerge="1">
                  <a:txBody>
                    <a:bodyPr/>
                    <a:lstStyle/>
                    <a:p>
                      <a:pPr algn="ctr" fontAlgn="ctr"/>
                      <a:endParaRPr lang="pt-BR" sz="1100" b="1" i="0" u="none" strike="noStrike">
                        <a:effectLst/>
                        <a:latin typeface="Arial" panose="020B0604020202020204" pitchFamily="34" charset="0"/>
                      </a:endParaRPr>
                    </a:p>
                  </a:txBody>
                  <a:tcPr marL="6935" marR="6935" marT="6935" marB="0" anchor="ctr"/>
                </a:tc>
                <a:tc>
                  <a:txBody>
                    <a:bodyPr/>
                    <a:lstStyle/>
                    <a:p>
                      <a:pPr algn="l" fontAlgn="ctr"/>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ctr"/>
                </a:tc>
                <a:extLst>
                  <a:ext uri="{0D108BD9-81ED-4DB2-BD59-A6C34878D82A}">
                    <a16:rowId xmlns:a16="http://schemas.microsoft.com/office/drawing/2014/main" val="77314383"/>
                  </a:ext>
                </a:extLst>
              </a:tr>
              <a:tr h="168966">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b"/>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nchor="b"/>
                </a:tc>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a:txBody>
                    <a:bodyPr/>
                    <a:lstStyle/>
                    <a:p>
                      <a:pPr algn="l"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extLst>
                  <a:ext uri="{0D108BD9-81ED-4DB2-BD59-A6C34878D82A}">
                    <a16:rowId xmlns:a16="http://schemas.microsoft.com/office/drawing/2014/main" val="3609912505"/>
                  </a:ext>
                </a:extLst>
              </a:tr>
              <a:tr h="168966">
                <a:tc>
                  <a:txBody>
                    <a:bodyPr/>
                    <a:lstStyle/>
                    <a:p>
                      <a:pPr algn="ctr" fontAlgn="t"/>
                      <a:endParaRPr lang="pt-BR" sz="1100" b="1" i="0" u="none" strike="noStrike" dirty="0">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l"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tc>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a:txBody>
                    <a:bodyPr/>
                    <a:lstStyle/>
                    <a:p>
                      <a:pPr algn="l"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tc gridSpan="2">
                  <a:txBody>
                    <a:bodyPr/>
                    <a:lstStyle/>
                    <a:p>
                      <a:pPr algn="ctr" fontAlgn="t"/>
                      <a:r>
                        <a:rPr lang="pt-BR" sz="1100" b="1" u="none" strike="noStrike">
                          <a:effectLst/>
                        </a:rPr>
                        <a:t> </a:t>
                      </a:r>
                      <a:endParaRPr lang="pt-BR" sz="1100" b="1" i="0" u="none" strike="noStrike">
                        <a:effectLst/>
                        <a:latin typeface="Arial" panose="020B0604020202020204" pitchFamily="34" charset="0"/>
                      </a:endParaRPr>
                    </a:p>
                  </a:txBody>
                  <a:tcPr marL="6935" marR="6935" marT="6935" marB="0"/>
                </a:tc>
                <a:tc hMerge="1">
                  <a:txBody>
                    <a:bodyPr/>
                    <a:lstStyle/>
                    <a:p>
                      <a:pPr algn="ctr" fontAlgn="t"/>
                      <a:endParaRPr lang="pt-BR" sz="1100" b="1" i="0" u="none" strike="noStrike">
                        <a:effectLst/>
                        <a:latin typeface="Arial" panose="020B0604020202020204" pitchFamily="34" charset="0"/>
                      </a:endParaRPr>
                    </a:p>
                  </a:txBody>
                  <a:tcPr marL="6935" marR="6935" marT="6935" marB="0"/>
                </a:tc>
                <a:tc>
                  <a:txBody>
                    <a:bodyPr/>
                    <a:lstStyle/>
                    <a:p>
                      <a:pPr algn="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extLst>
                  <a:ext uri="{0D108BD9-81ED-4DB2-BD59-A6C34878D82A}">
                    <a16:rowId xmlns:a16="http://schemas.microsoft.com/office/drawing/2014/main" val="1003448223"/>
                  </a:ext>
                </a:extLst>
              </a:tr>
              <a:tr h="168966">
                <a:tc gridSpan="8">
                  <a:txBody>
                    <a:bodyPr/>
                    <a:lstStyle/>
                    <a:p>
                      <a:pPr algn="r" fontAlgn="t"/>
                      <a:r>
                        <a:rPr lang="pt-BR" sz="1100" b="1" u="none" strike="noStrike" dirty="0">
                          <a:effectLst/>
                        </a:rPr>
                        <a:t>19. Subtotal/Total do Valor do Pagamento</a:t>
                      </a:r>
                      <a:endParaRPr lang="pt-BR" sz="11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extLst>
                  <a:ext uri="{0D108BD9-81ED-4DB2-BD59-A6C34878D82A}">
                    <a16:rowId xmlns:a16="http://schemas.microsoft.com/office/drawing/2014/main" val="3326543239"/>
                  </a:ext>
                </a:extLst>
              </a:tr>
              <a:tr h="183716">
                <a:tc gridSpan="9">
                  <a:txBody>
                    <a:bodyPr/>
                    <a:lstStyle/>
                    <a:p>
                      <a:pPr algn="l" fontAlgn="t"/>
                      <a:r>
                        <a:rPr lang="pt-BR" sz="1200" b="1" u="none" strike="noStrike" dirty="0">
                          <a:effectLst/>
                        </a:rPr>
                        <a:t>* Anexar cópias dos documentos referentes aos gastos relacionados: Documentos fiscais  que caracterizam os gastos efetuados</a:t>
                      </a:r>
                      <a:endParaRPr lang="pt-BR" sz="12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46845037"/>
                  </a:ext>
                </a:extLst>
              </a:tr>
              <a:tr h="183716">
                <a:tc gridSpan="9">
                  <a:txBody>
                    <a:bodyPr/>
                    <a:lstStyle/>
                    <a:p>
                      <a:pPr algn="l" fontAlgn="t"/>
                      <a:r>
                        <a:rPr lang="pt-BR" sz="1200" b="1" u="none" strike="noStrike" dirty="0">
                          <a:effectLst/>
                        </a:rPr>
                        <a:t>20. Local destinado às considerações a serem avaliadas pelo Conselho Estadual de Assistência quando da sua deliberação:</a:t>
                      </a:r>
                      <a:endParaRPr lang="pt-BR" sz="12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84230458"/>
                  </a:ext>
                </a:extLst>
              </a:tr>
              <a:tr h="183716">
                <a:tc gridSpan="9">
                  <a:txBody>
                    <a:bodyPr/>
                    <a:lstStyle/>
                    <a:p>
                      <a:pPr algn="ctr" fontAlgn="t"/>
                      <a:r>
                        <a:rPr lang="pt-BR" sz="1200" b="1" u="none" strike="noStrike" dirty="0">
                          <a:effectLst/>
                        </a:rPr>
                        <a:t> </a:t>
                      </a:r>
                      <a:endParaRPr lang="pt-BR" sz="12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57795025"/>
                  </a:ext>
                </a:extLst>
              </a:tr>
              <a:tr h="183716">
                <a:tc gridSpan="2">
                  <a:txBody>
                    <a:bodyPr/>
                    <a:lstStyle/>
                    <a:p>
                      <a:pPr algn="ctr" fontAlgn="t"/>
                      <a:r>
                        <a:rPr lang="pt-BR" sz="1200" b="1" u="none" strike="noStrike">
                          <a:effectLst/>
                        </a:rPr>
                        <a:t> </a:t>
                      </a:r>
                      <a:endParaRPr lang="pt-BR" sz="1200" b="1" i="0" u="none" strike="noStrike">
                        <a:effectLst/>
                        <a:latin typeface="Arial" panose="020B0604020202020204" pitchFamily="34" charset="0"/>
                      </a:endParaRPr>
                    </a:p>
                  </a:txBody>
                  <a:tcPr marL="6935" marR="6935" marT="6935" marB="0"/>
                </a:tc>
                <a:tc hMerge="1">
                  <a:txBody>
                    <a:bodyPr/>
                    <a:lstStyle/>
                    <a:p>
                      <a:endParaRPr lang="pt-BR"/>
                    </a:p>
                  </a:txBody>
                  <a:tcPr/>
                </a:tc>
                <a:tc>
                  <a:txBody>
                    <a:bodyPr/>
                    <a:lstStyle/>
                    <a:p>
                      <a:pPr algn="ctr" fontAlgn="t"/>
                      <a:endParaRPr lang="pt-BR" sz="1200" b="1" i="0" u="none" strike="noStrike">
                        <a:effectLst/>
                        <a:latin typeface="Arial" panose="020B0604020202020204" pitchFamily="34" charset="0"/>
                      </a:endParaRPr>
                    </a:p>
                  </a:txBody>
                  <a:tcPr marL="6935" marR="6935" marT="6935" marB="0"/>
                </a:tc>
                <a:tc>
                  <a:txBody>
                    <a:bodyPr/>
                    <a:lstStyle/>
                    <a:p>
                      <a:pPr algn="ctr" fontAlgn="t"/>
                      <a:endParaRPr lang="pt-BR" sz="1200" b="1" i="0" u="none" strike="noStrike" dirty="0">
                        <a:effectLst/>
                        <a:latin typeface="Arial" panose="020B0604020202020204" pitchFamily="34" charset="0"/>
                      </a:endParaRPr>
                    </a:p>
                  </a:txBody>
                  <a:tcPr marL="6935" marR="6935" marT="6935" marB="0"/>
                </a:tc>
                <a:tc>
                  <a:txBody>
                    <a:bodyPr/>
                    <a:lstStyle/>
                    <a:p>
                      <a:pPr algn="ctr" fontAlgn="t"/>
                      <a:endParaRPr lang="pt-BR" sz="1200" b="1" i="0" u="none" strike="noStrike">
                        <a:effectLst/>
                        <a:latin typeface="Arial" panose="020B0604020202020204" pitchFamily="34" charset="0"/>
                      </a:endParaRPr>
                    </a:p>
                  </a:txBody>
                  <a:tcPr marL="6935" marR="6935" marT="6935" marB="0"/>
                </a:tc>
                <a:tc gridSpan="2">
                  <a:txBody>
                    <a:bodyPr/>
                    <a:lstStyle/>
                    <a:p>
                      <a:pPr algn="ctr" fontAlgn="t"/>
                      <a:endParaRPr lang="pt-BR" sz="1200" b="1" i="0" u="none" strike="noStrike" dirty="0">
                        <a:effectLst/>
                        <a:latin typeface="Arial" panose="020B0604020202020204" pitchFamily="34" charset="0"/>
                      </a:endParaRPr>
                    </a:p>
                  </a:txBody>
                  <a:tcPr marL="6935" marR="6935" marT="6935" marB="0"/>
                </a:tc>
                <a:tc hMerge="1">
                  <a:txBody>
                    <a:bodyPr/>
                    <a:lstStyle/>
                    <a:p>
                      <a:endParaRPr lang="pt-BR"/>
                    </a:p>
                  </a:txBody>
                  <a:tcPr/>
                </a:tc>
                <a:tc>
                  <a:txBody>
                    <a:bodyPr/>
                    <a:lstStyle/>
                    <a:p>
                      <a:pPr algn="ctr" fontAlgn="t"/>
                      <a:endParaRPr lang="pt-BR" sz="1100" b="1" i="0" u="none" strike="noStrike" dirty="0">
                        <a:effectLst/>
                        <a:latin typeface="Arial" panose="020B0604020202020204" pitchFamily="34" charset="0"/>
                      </a:endParaRPr>
                    </a:p>
                  </a:txBody>
                  <a:tcPr marL="6935" marR="6935" marT="6935" marB="0"/>
                </a:tc>
                <a:tc>
                  <a:txBody>
                    <a:bodyPr/>
                    <a:lstStyle/>
                    <a:p>
                      <a:pPr algn="ct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extLst>
                  <a:ext uri="{0D108BD9-81ED-4DB2-BD59-A6C34878D82A}">
                    <a16:rowId xmlns:a16="http://schemas.microsoft.com/office/drawing/2014/main" val="2902788497"/>
                  </a:ext>
                </a:extLst>
              </a:tr>
              <a:tr h="183716">
                <a:tc gridSpan="2">
                  <a:txBody>
                    <a:bodyPr/>
                    <a:lstStyle/>
                    <a:p>
                      <a:pPr algn="ctr" fontAlgn="t"/>
                      <a:r>
                        <a:rPr lang="pt-BR" sz="1200" b="1" u="none" strike="noStrike">
                          <a:effectLst/>
                        </a:rPr>
                        <a:t> </a:t>
                      </a:r>
                      <a:endParaRPr lang="pt-BR" sz="1200" b="1" i="0" u="none" strike="noStrike">
                        <a:effectLst/>
                        <a:latin typeface="Arial" panose="020B0604020202020204" pitchFamily="34" charset="0"/>
                      </a:endParaRPr>
                    </a:p>
                  </a:txBody>
                  <a:tcPr marL="6935" marR="6935" marT="6935" marB="0"/>
                </a:tc>
                <a:tc hMerge="1">
                  <a:txBody>
                    <a:bodyPr/>
                    <a:lstStyle/>
                    <a:p>
                      <a:endParaRPr lang="pt-BR"/>
                    </a:p>
                  </a:txBody>
                  <a:tcPr/>
                </a:tc>
                <a:tc>
                  <a:txBody>
                    <a:bodyPr/>
                    <a:lstStyle/>
                    <a:p>
                      <a:pPr algn="ctr" fontAlgn="t"/>
                      <a:endParaRPr lang="pt-BR" sz="1200" b="1" i="0" u="none" strike="noStrike">
                        <a:effectLst/>
                        <a:latin typeface="Arial" panose="020B0604020202020204" pitchFamily="34" charset="0"/>
                      </a:endParaRPr>
                    </a:p>
                  </a:txBody>
                  <a:tcPr marL="6935" marR="6935" marT="6935" marB="0"/>
                </a:tc>
                <a:tc>
                  <a:txBody>
                    <a:bodyPr/>
                    <a:lstStyle/>
                    <a:p>
                      <a:pPr algn="ctr" fontAlgn="t"/>
                      <a:endParaRPr lang="pt-BR" sz="1200" b="1" i="0" u="none" strike="noStrike" dirty="0">
                        <a:effectLst/>
                        <a:latin typeface="Arial" panose="020B0604020202020204" pitchFamily="34" charset="0"/>
                      </a:endParaRPr>
                    </a:p>
                  </a:txBody>
                  <a:tcPr marL="6935" marR="6935" marT="6935" marB="0"/>
                </a:tc>
                <a:tc>
                  <a:txBody>
                    <a:bodyPr/>
                    <a:lstStyle/>
                    <a:p>
                      <a:pPr algn="ctr" fontAlgn="t"/>
                      <a:endParaRPr lang="pt-BR" sz="1200" b="1" i="0" u="none" strike="noStrike">
                        <a:effectLst/>
                        <a:latin typeface="Arial" panose="020B0604020202020204" pitchFamily="34" charset="0"/>
                      </a:endParaRPr>
                    </a:p>
                  </a:txBody>
                  <a:tcPr marL="6935" marR="6935" marT="6935" marB="0"/>
                </a:tc>
                <a:tc gridSpan="2">
                  <a:txBody>
                    <a:bodyPr/>
                    <a:lstStyle/>
                    <a:p>
                      <a:pPr algn="ctr" fontAlgn="t"/>
                      <a:endParaRPr lang="pt-BR" sz="1200" b="1" i="0" u="none" strike="noStrike" dirty="0">
                        <a:effectLst/>
                        <a:latin typeface="Arial" panose="020B0604020202020204" pitchFamily="34" charset="0"/>
                      </a:endParaRPr>
                    </a:p>
                  </a:txBody>
                  <a:tcPr marL="6935" marR="6935" marT="6935" marB="0"/>
                </a:tc>
                <a:tc hMerge="1">
                  <a:txBody>
                    <a:bodyPr/>
                    <a:lstStyle/>
                    <a:p>
                      <a:endParaRPr lang="pt-BR"/>
                    </a:p>
                  </a:txBody>
                  <a:tcPr/>
                </a:tc>
                <a:tc>
                  <a:txBody>
                    <a:bodyPr/>
                    <a:lstStyle/>
                    <a:p>
                      <a:pPr algn="ctr" fontAlgn="t"/>
                      <a:endParaRPr lang="pt-BR" sz="1100" b="1" i="0" u="none" strike="noStrike" dirty="0">
                        <a:effectLst/>
                        <a:latin typeface="Arial" panose="020B0604020202020204" pitchFamily="34" charset="0"/>
                      </a:endParaRPr>
                    </a:p>
                  </a:txBody>
                  <a:tcPr marL="6935" marR="6935" marT="6935" marB="0"/>
                </a:tc>
                <a:tc>
                  <a:txBody>
                    <a:bodyPr/>
                    <a:lstStyle/>
                    <a:p>
                      <a:pPr algn="ctr" fontAlgn="t"/>
                      <a:r>
                        <a:rPr lang="pt-BR" sz="1100" b="1" u="none" strike="noStrike" dirty="0">
                          <a:effectLst/>
                        </a:rPr>
                        <a:t> </a:t>
                      </a:r>
                      <a:endParaRPr lang="pt-BR" sz="1100" b="1" i="0" u="none" strike="noStrike" dirty="0">
                        <a:effectLst/>
                        <a:latin typeface="Arial" panose="020B0604020202020204" pitchFamily="34" charset="0"/>
                      </a:endParaRPr>
                    </a:p>
                  </a:txBody>
                  <a:tcPr marL="6935" marR="6935" marT="6935" marB="0"/>
                </a:tc>
                <a:extLst>
                  <a:ext uri="{0D108BD9-81ED-4DB2-BD59-A6C34878D82A}">
                    <a16:rowId xmlns:a16="http://schemas.microsoft.com/office/drawing/2014/main" val="1064965684"/>
                  </a:ext>
                </a:extLst>
              </a:tr>
              <a:tr h="183716">
                <a:tc gridSpan="9">
                  <a:txBody>
                    <a:bodyPr/>
                    <a:lstStyle/>
                    <a:p>
                      <a:pPr algn="ctr" fontAlgn="t"/>
                      <a:r>
                        <a:rPr lang="pt-BR" sz="1200" b="1" u="none" strike="noStrike" dirty="0">
                          <a:effectLst/>
                        </a:rPr>
                        <a:t> </a:t>
                      </a:r>
                      <a:endParaRPr lang="pt-BR" sz="12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279152840"/>
                  </a:ext>
                </a:extLst>
              </a:tr>
              <a:tr h="183716">
                <a:tc gridSpan="9">
                  <a:txBody>
                    <a:bodyPr/>
                    <a:lstStyle/>
                    <a:p>
                      <a:pPr algn="ctr" fontAlgn="t"/>
                      <a:r>
                        <a:rPr lang="pt-BR" sz="1200" b="1" u="none" strike="noStrike" dirty="0">
                          <a:effectLst/>
                        </a:rPr>
                        <a:t>21. Data e assinatura do Gestor do Fundo Estadual de Assistência Social</a:t>
                      </a:r>
                      <a:endParaRPr lang="pt-BR" sz="1200" b="1" i="0" u="none" strike="noStrike" dirty="0">
                        <a:effectLst/>
                        <a:latin typeface="Arial" panose="020B0604020202020204" pitchFamily="34" charset="0"/>
                      </a:endParaRPr>
                    </a:p>
                  </a:txBody>
                  <a:tcPr marL="6935" marR="6935" marT="6935"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33909142"/>
                  </a:ext>
                </a:extLst>
              </a:tr>
            </a:tbl>
          </a:graphicData>
        </a:graphic>
      </p:graphicFrame>
    </p:spTree>
    <p:extLst>
      <p:ext uri="{BB962C8B-B14F-4D97-AF65-F5344CB8AC3E}">
        <p14:creationId xmlns:p14="http://schemas.microsoft.com/office/powerpoint/2010/main" val="3262445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1803" y="631769"/>
            <a:ext cx="8329353" cy="1055715"/>
          </a:xfrm>
        </p:spPr>
        <p:txBody>
          <a:bodyPr>
            <a:normAutofit/>
          </a:bodyPr>
          <a:lstStyle/>
          <a:p>
            <a:pPr algn="ctr"/>
            <a:r>
              <a:rPr lang="pt-BR" sz="3200" b="1" dirty="0"/>
              <a:t>PRESTAÇÃO DE CONTAS DO EXERCÍCIO DE 2021 </a:t>
            </a:r>
            <a:br>
              <a:rPr lang="pt-BR" sz="3200" b="1" dirty="0"/>
            </a:br>
            <a:endParaRPr lang="pt-BR" sz="3200" dirty="0"/>
          </a:p>
        </p:txBody>
      </p:sp>
      <p:sp>
        <p:nvSpPr>
          <p:cNvPr id="3" name="Espaço Reservado para Conteúdo 2"/>
          <p:cNvSpPr>
            <a:spLocks noGrp="1"/>
          </p:cNvSpPr>
          <p:nvPr>
            <p:ph idx="1"/>
          </p:nvPr>
        </p:nvSpPr>
        <p:spPr>
          <a:xfrm>
            <a:off x="1097279" y="1845734"/>
            <a:ext cx="10548851" cy="4023360"/>
          </a:xfrm>
        </p:spPr>
        <p:txBody>
          <a:bodyPr>
            <a:normAutofit/>
          </a:bodyPr>
          <a:lstStyle/>
          <a:p>
            <a:pPr marL="0" indent="0" algn="ctr">
              <a:buNone/>
            </a:pPr>
            <a:r>
              <a:rPr lang="pt-BR" sz="3600" b="1" i="1" dirty="0">
                <a:solidFill>
                  <a:schemeClr val="accent6">
                    <a:lumMod val="50000"/>
                  </a:schemeClr>
                </a:solidFill>
              </a:rPr>
              <a:t>Fique atento aos prazos e garanta que os recursos repassados ao seu Município não sejam suspensos!</a:t>
            </a:r>
          </a:p>
          <a:p>
            <a:pPr marL="0" indent="0" algn="ctr">
              <a:buNone/>
            </a:pPr>
            <a:endParaRPr lang="pt-BR" sz="2800" b="1" dirty="0">
              <a:solidFill>
                <a:srgbClr val="FF0000"/>
              </a:solidFill>
            </a:endParaRPr>
          </a:p>
          <a:p>
            <a:pPr marL="0" indent="0" algn="ctr">
              <a:buNone/>
            </a:pPr>
            <a:r>
              <a:rPr lang="pt-BR" sz="2800" b="1" dirty="0"/>
              <a:t>INSTRUÇÃO NORMATIVA Nº 24/SEDS/SENARC/MC, de 27.12.2022</a:t>
            </a:r>
          </a:p>
          <a:p>
            <a:pPr marL="0" indent="0" algn="ctr">
              <a:buNone/>
            </a:pPr>
            <a:endParaRPr lang="pt-BR" sz="2800" b="1" dirty="0"/>
          </a:p>
          <a:p>
            <a:pPr marL="0" indent="0" algn="ctr">
              <a:buNone/>
            </a:pPr>
            <a:r>
              <a:rPr lang="pt-BR" sz="2800" b="1" dirty="0"/>
              <a:t>INSTRUÇÃO NORMATIVA Nº 27/SENARC/MDS, de 23.3.2023</a:t>
            </a:r>
          </a:p>
          <a:p>
            <a:endParaRPr lang="pt-BR" sz="2800" dirty="0"/>
          </a:p>
        </p:txBody>
      </p:sp>
    </p:spTree>
    <p:extLst>
      <p:ext uri="{BB962C8B-B14F-4D97-AF65-F5344CB8AC3E}">
        <p14:creationId xmlns:p14="http://schemas.microsoft.com/office/powerpoint/2010/main" val="1701691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855038276"/>
              </p:ext>
            </p:extLst>
          </p:nvPr>
        </p:nvGraphicFramePr>
        <p:xfrm>
          <a:off x="1338351" y="1379913"/>
          <a:ext cx="10058397" cy="4727719"/>
        </p:xfrm>
        <a:graphic>
          <a:graphicData uri="http://schemas.openxmlformats.org/drawingml/2006/table">
            <a:tbl>
              <a:tblPr/>
              <a:tblGrid>
                <a:gridCol w="3352799">
                  <a:extLst>
                    <a:ext uri="{9D8B030D-6E8A-4147-A177-3AD203B41FA5}">
                      <a16:colId xmlns:a16="http://schemas.microsoft.com/office/drawing/2014/main" val="3926557885"/>
                    </a:ext>
                  </a:extLst>
                </a:gridCol>
                <a:gridCol w="3352799">
                  <a:extLst>
                    <a:ext uri="{9D8B030D-6E8A-4147-A177-3AD203B41FA5}">
                      <a16:colId xmlns:a16="http://schemas.microsoft.com/office/drawing/2014/main" val="2156136262"/>
                    </a:ext>
                  </a:extLst>
                </a:gridCol>
                <a:gridCol w="3352799">
                  <a:extLst>
                    <a:ext uri="{9D8B030D-6E8A-4147-A177-3AD203B41FA5}">
                      <a16:colId xmlns:a16="http://schemas.microsoft.com/office/drawing/2014/main" val="1107732626"/>
                    </a:ext>
                  </a:extLst>
                </a:gridCol>
              </a:tblGrid>
              <a:tr h="521206">
                <a:tc>
                  <a:txBody>
                    <a:bodyPr/>
                    <a:lstStyle/>
                    <a:p>
                      <a:pPr algn="ctr" fontAlgn="base"/>
                      <a:r>
                        <a:rPr lang="pt-BR" sz="2400" b="1" dirty="0">
                          <a:solidFill>
                            <a:srgbClr val="555555"/>
                          </a:solidFill>
                          <a:effectLst/>
                          <a:latin typeface="rawline"/>
                        </a:rPr>
                        <a:t>Etapa</a:t>
                      </a:r>
                      <a:endParaRPr lang="pt-BR" sz="2400" b="0" dirty="0">
                        <a:solidFill>
                          <a:srgbClr val="555555"/>
                        </a:solidFill>
                        <a:effectLst/>
                        <a:latin typeface="rawline"/>
                      </a:endParaRPr>
                    </a:p>
                  </a:txBody>
                  <a:tcPr marL="95078" marR="95078" marT="71308" marB="71308" anchor="ctr">
                    <a:lnL>
                      <a:noFill/>
                    </a:lnL>
                    <a:lnR>
                      <a:noFill/>
                    </a:lnR>
                    <a:lnT>
                      <a:noFill/>
                    </a:lnT>
                    <a:lnB w="9525" cap="flat" cmpd="sng" algn="ctr">
                      <a:solidFill>
                        <a:srgbClr val="C5D4EB"/>
                      </a:solidFill>
                      <a:prstDash val="solid"/>
                      <a:round/>
                      <a:headEnd type="none" w="med" len="med"/>
                      <a:tailEnd type="none" w="med" len="med"/>
                    </a:lnB>
                    <a:solidFill>
                      <a:srgbClr val="FFFFFF"/>
                    </a:solidFill>
                  </a:tcPr>
                </a:tc>
                <a:tc>
                  <a:txBody>
                    <a:bodyPr/>
                    <a:lstStyle/>
                    <a:p>
                      <a:pPr algn="ctr" fontAlgn="base"/>
                      <a:r>
                        <a:rPr lang="pt-BR" sz="2400" b="1" dirty="0">
                          <a:solidFill>
                            <a:srgbClr val="555555"/>
                          </a:solidFill>
                          <a:effectLst/>
                          <a:latin typeface="rawline"/>
                        </a:rPr>
                        <a:t>Ação</a:t>
                      </a:r>
                      <a:endParaRPr lang="pt-BR" sz="2400" b="0" dirty="0">
                        <a:solidFill>
                          <a:srgbClr val="555555"/>
                        </a:solidFill>
                        <a:effectLst/>
                        <a:latin typeface="rawline"/>
                      </a:endParaRPr>
                    </a:p>
                  </a:txBody>
                  <a:tcPr marL="95078" marR="95078" marT="71308" marB="71308" anchor="ctr">
                    <a:lnL>
                      <a:noFill/>
                    </a:lnL>
                    <a:lnR>
                      <a:noFill/>
                    </a:lnR>
                    <a:lnT>
                      <a:noFill/>
                    </a:lnT>
                    <a:lnB w="9525" cap="flat" cmpd="sng" algn="ctr">
                      <a:solidFill>
                        <a:srgbClr val="C5D4EB"/>
                      </a:solidFill>
                      <a:prstDash val="solid"/>
                      <a:round/>
                      <a:headEnd type="none" w="med" len="med"/>
                      <a:tailEnd type="none" w="med" len="med"/>
                    </a:lnB>
                    <a:solidFill>
                      <a:srgbClr val="FFFFFF"/>
                    </a:solidFill>
                  </a:tcPr>
                </a:tc>
                <a:tc>
                  <a:txBody>
                    <a:bodyPr/>
                    <a:lstStyle/>
                    <a:p>
                      <a:pPr algn="ctr" fontAlgn="base"/>
                      <a:r>
                        <a:rPr lang="pt-BR" sz="2400" b="1" dirty="0">
                          <a:solidFill>
                            <a:srgbClr val="555555"/>
                          </a:solidFill>
                          <a:effectLst/>
                          <a:latin typeface="rawline"/>
                        </a:rPr>
                        <a:t>Prazo</a:t>
                      </a:r>
                      <a:endParaRPr lang="pt-BR" sz="2400" b="0" dirty="0">
                        <a:solidFill>
                          <a:srgbClr val="555555"/>
                        </a:solidFill>
                        <a:effectLst/>
                        <a:latin typeface="rawline"/>
                      </a:endParaRPr>
                    </a:p>
                  </a:txBody>
                  <a:tcPr marL="95078" marR="95078" marT="71308" marB="71308" anchor="ctr">
                    <a:lnL>
                      <a:noFill/>
                    </a:lnL>
                    <a:lnR>
                      <a:noFill/>
                    </a:lnR>
                    <a:lnT>
                      <a:noFill/>
                    </a:lnT>
                    <a:lnB w="9525" cap="flat" cmpd="sng" algn="ctr">
                      <a:solidFill>
                        <a:srgbClr val="C5D4EB"/>
                      </a:solidFill>
                      <a:prstDash val="solid"/>
                      <a:round/>
                      <a:headEnd type="none" w="med" len="med"/>
                      <a:tailEnd type="none" w="med" len="med"/>
                    </a:lnB>
                    <a:solidFill>
                      <a:srgbClr val="FFFFFF"/>
                    </a:solidFill>
                  </a:tcPr>
                </a:tc>
                <a:extLst>
                  <a:ext uri="{0D108BD9-81ED-4DB2-BD59-A6C34878D82A}">
                    <a16:rowId xmlns:a16="http://schemas.microsoft.com/office/drawing/2014/main" val="977409152"/>
                  </a:ext>
                </a:extLst>
              </a:tr>
              <a:tr h="2116161">
                <a:tc>
                  <a:txBody>
                    <a:bodyPr/>
                    <a:lstStyle/>
                    <a:p>
                      <a:pPr algn="ctr" fontAlgn="base"/>
                      <a:r>
                        <a:rPr lang="pt-BR" sz="2000" b="1" dirty="0">
                          <a:solidFill>
                            <a:srgbClr val="555555"/>
                          </a:solidFill>
                          <a:effectLst/>
                          <a:latin typeface="rawline"/>
                        </a:rPr>
                        <a:t>Lançamento das informações sobre a comprovação dos gastos com recursos do IGD-PBF aplicados em 2021.</a:t>
                      </a:r>
                      <a:endParaRPr lang="pt-BR" sz="2000" b="0" dirty="0">
                        <a:solidFill>
                          <a:srgbClr val="555555"/>
                        </a:solidFill>
                        <a:effectLst/>
                        <a:latin typeface="rawline"/>
                      </a:endParaRPr>
                    </a:p>
                  </a:txBody>
                  <a:tcPr marL="95078" marR="95078" marT="71308" marB="71308" anchor="ctr">
                    <a:lnL>
                      <a:noFill/>
                    </a:lnL>
                    <a:lnR>
                      <a:noFill/>
                    </a:lnR>
                    <a:lnT w="9525" cap="flat" cmpd="sng" algn="ctr">
                      <a:solidFill>
                        <a:srgbClr val="C5D4EB"/>
                      </a:solidFill>
                      <a:prstDash val="solid"/>
                      <a:round/>
                      <a:headEnd type="none" w="med" len="med"/>
                      <a:tailEnd type="none" w="med" len="med"/>
                    </a:lnT>
                    <a:lnB w="9525" cap="flat" cmpd="sng" algn="ctr">
                      <a:solidFill>
                        <a:srgbClr val="C5D4EB"/>
                      </a:solidFill>
                      <a:prstDash val="solid"/>
                      <a:round/>
                      <a:headEnd type="none" w="med" len="med"/>
                      <a:tailEnd type="none" w="med" len="med"/>
                    </a:lnB>
                    <a:solidFill>
                      <a:srgbClr val="FFFFFF"/>
                    </a:solidFill>
                  </a:tcPr>
                </a:tc>
                <a:tc>
                  <a:txBody>
                    <a:bodyPr/>
                    <a:lstStyle/>
                    <a:p>
                      <a:pPr algn="ctr" fontAlgn="base"/>
                      <a:r>
                        <a:rPr lang="pt-BR" sz="2000" b="0" dirty="0">
                          <a:solidFill>
                            <a:srgbClr val="555555"/>
                          </a:solidFill>
                          <a:effectLst/>
                          <a:latin typeface="rawline"/>
                        </a:rPr>
                        <a:t>O Gestor do Fundo de Assistência Social preenche o Demonstrativo Físico-financeiro do IGD.</a:t>
                      </a:r>
                    </a:p>
                  </a:txBody>
                  <a:tcPr marL="95078" marR="95078" marT="71308" marB="71308" anchor="ctr">
                    <a:lnL>
                      <a:noFill/>
                    </a:lnL>
                    <a:lnR>
                      <a:noFill/>
                    </a:lnR>
                    <a:lnT w="9525" cap="flat" cmpd="sng" algn="ctr">
                      <a:solidFill>
                        <a:srgbClr val="C5D4EB"/>
                      </a:solidFill>
                      <a:prstDash val="solid"/>
                      <a:round/>
                      <a:headEnd type="none" w="med" len="med"/>
                      <a:tailEnd type="none" w="med" len="med"/>
                    </a:lnT>
                    <a:lnB w="9525" cap="flat" cmpd="sng" algn="ctr">
                      <a:solidFill>
                        <a:srgbClr val="C5D4EB"/>
                      </a:solidFill>
                      <a:prstDash val="solid"/>
                      <a:round/>
                      <a:headEnd type="none" w="med" len="med"/>
                      <a:tailEnd type="none" w="med" len="med"/>
                    </a:lnB>
                    <a:solidFill>
                      <a:srgbClr val="FFFFFF"/>
                    </a:solidFill>
                  </a:tcPr>
                </a:tc>
                <a:tc>
                  <a:txBody>
                    <a:bodyPr/>
                    <a:lstStyle/>
                    <a:p>
                      <a:pPr algn="ctr" fontAlgn="base"/>
                      <a:r>
                        <a:rPr lang="pt-BR" sz="2000" b="0" dirty="0">
                          <a:solidFill>
                            <a:srgbClr val="555555"/>
                          </a:solidFill>
                          <a:effectLst/>
                          <a:latin typeface="rawline"/>
                        </a:rPr>
                        <a:t>31 de março de 2023</a:t>
                      </a:r>
                    </a:p>
                  </a:txBody>
                  <a:tcPr marL="95078" marR="95078" marT="71308" marB="71308" anchor="ctr">
                    <a:lnL>
                      <a:noFill/>
                    </a:lnL>
                    <a:lnR>
                      <a:noFill/>
                    </a:lnR>
                    <a:lnT w="9525" cap="flat" cmpd="sng" algn="ctr">
                      <a:solidFill>
                        <a:srgbClr val="C5D4EB"/>
                      </a:solidFill>
                      <a:prstDash val="solid"/>
                      <a:round/>
                      <a:headEnd type="none" w="med" len="med"/>
                      <a:tailEnd type="none" w="med" len="med"/>
                    </a:lnT>
                    <a:lnB w="9525" cap="flat" cmpd="sng" algn="ctr">
                      <a:solidFill>
                        <a:srgbClr val="C5D4EB"/>
                      </a:solidFill>
                      <a:prstDash val="solid"/>
                      <a:round/>
                      <a:headEnd type="none" w="med" len="med"/>
                      <a:tailEnd type="none" w="med" len="med"/>
                    </a:lnB>
                    <a:solidFill>
                      <a:srgbClr val="FFFFFF"/>
                    </a:solidFill>
                  </a:tcPr>
                </a:tc>
                <a:extLst>
                  <a:ext uri="{0D108BD9-81ED-4DB2-BD59-A6C34878D82A}">
                    <a16:rowId xmlns:a16="http://schemas.microsoft.com/office/drawing/2014/main" val="1916555262"/>
                  </a:ext>
                </a:extLst>
              </a:tr>
              <a:tr h="2090352">
                <a:tc>
                  <a:txBody>
                    <a:bodyPr/>
                    <a:lstStyle/>
                    <a:p>
                      <a:pPr algn="ctr" fontAlgn="base"/>
                      <a:r>
                        <a:rPr lang="pt-BR" sz="2000" b="1" dirty="0">
                          <a:solidFill>
                            <a:srgbClr val="555555"/>
                          </a:solidFill>
                          <a:effectLst/>
                          <a:latin typeface="rawline"/>
                        </a:rPr>
                        <a:t>Lançamento das informações sobre a deliberação feita pelo Conselho</a:t>
                      </a:r>
                      <a:r>
                        <a:rPr lang="pt-BR" sz="2000" b="1" baseline="0" dirty="0">
                          <a:solidFill>
                            <a:srgbClr val="555555"/>
                          </a:solidFill>
                          <a:effectLst/>
                          <a:latin typeface="rawline"/>
                        </a:rPr>
                        <a:t> Municipal </a:t>
                      </a:r>
                      <a:r>
                        <a:rPr lang="pt-BR" sz="2000" b="1" dirty="0">
                          <a:solidFill>
                            <a:srgbClr val="555555"/>
                          </a:solidFill>
                          <a:effectLst/>
                          <a:latin typeface="rawline"/>
                        </a:rPr>
                        <a:t>de Assistência Social (CMAS)</a:t>
                      </a:r>
                      <a:endParaRPr lang="pt-BR" sz="2000" b="0" dirty="0">
                        <a:solidFill>
                          <a:srgbClr val="555555"/>
                        </a:solidFill>
                        <a:effectLst/>
                        <a:latin typeface="rawline"/>
                      </a:endParaRPr>
                    </a:p>
                  </a:txBody>
                  <a:tcPr marL="95078" marR="95078" marT="71308" marB="71308" anchor="ctr">
                    <a:lnL>
                      <a:noFill/>
                    </a:lnL>
                    <a:lnR>
                      <a:noFill/>
                    </a:lnR>
                    <a:lnT w="9525" cap="flat" cmpd="sng" algn="ctr">
                      <a:solidFill>
                        <a:srgbClr val="C5D4EB"/>
                      </a:solidFill>
                      <a:prstDash val="solid"/>
                      <a:round/>
                      <a:headEnd type="none" w="med" len="med"/>
                      <a:tailEnd type="none" w="med" len="med"/>
                    </a:lnT>
                    <a:lnB w="9525" cap="flat" cmpd="sng" algn="ctr">
                      <a:solidFill>
                        <a:srgbClr val="C5D4EB"/>
                      </a:solidFill>
                      <a:prstDash val="solid"/>
                      <a:round/>
                      <a:headEnd type="none" w="med" len="med"/>
                      <a:tailEnd type="none" w="med" len="med"/>
                    </a:lnB>
                    <a:solidFill>
                      <a:srgbClr val="FFFFFF"/>
                    </a:solidFill>
                  </a:tcPr>
                </a:tc>
                <a:tc>
                  <a:txBody>
                    <a:bodyPr/>
                    <a:lstStyle/>
                    <a:p>
                      <a:pPr algn="ctr" fontAlgn="base"/>
                      <a:r>
                        <a:rPr lang="pt-BR" sz="2000" b="0" dirty="0">
                          <a:solidFill>
                            <a:srgbClr val="555555"/>
                          </a:solidFill>
                          <a:effectLst/>
                          <a:latin typeface="rawline"/>
                        </a:rPr>
                        <a:t>O Conselho Municipal de Assistência Social preenche o parecer sobre aprovação total ou parcial ou sobre a não-aprovação das contas.</a:t>
                      </a:r>
                    </a:p>
                  </a:txBody>
                  <a:tcPr marL="95078" marR="95078" marT="71308" marB="71308" anchor="ctr">
                    <a:lnL>
                      <a:noFill/>
                    </a:lnL>
                    <a:lnR>
                      <a:noFill/>
                    </a:lnR>
                    <a:lnT w="9525" cap="flat" cmpd="sng" algn="ctr">
                      <a:solidFill>
                        <a:srgbClr val="C5D4EB"/>
                      </a:solidFill>
                      <a:prstDash val="solid"/>
                      <a:round/>
                      <a:headEnd type="none" w="med" len="med"/>
                      <a:tailEnd type="none" w="med" len="med"/>
                    </a:lnT>
                    <a:lnB w="9525" cap="flat" cmpd="sng" algn="ctr">
                      <a:solidFill>
                        <a:srgbClr val="C5D4EB"/>
                      </a:solidFill>
                      <a:prstDash val="solid"/>
                      <a:round/>
                      <a:headEnd type="none" w="med" len="med"/>
                      <a:tailEnd type="none" w="med" len="med"/>
                    </a:lnB>
                    <a:solidFill>
                      <a:srgbClr val="FFFFFF"/>
                    </a:solidFill>
                  </a:tcPr>
                </a:tc>
                <a:tc>
                  <a:txBody>
                    <a:bodyPr/>
                    <a:lstStyle/>
                    <a:p>
                      <a:pPr algn="ctr" fontAlgn="base"/>
                      <a:r>
                        <a:rPr lang="pt-BR" sz="2000" b="0" dirty="0">
                          <a:solidFill>
                            <a:srgbClr val="555555"/>
                          </a:solidFill>
                          <a:effectLst/>
                          <a:latin typeface="rawline"/>
                        </a:rPr>
                        <a:t>30 de abril de 2023</a:t>
                      </a:r>
                    </a:p>
                  </a:txBody>
                  <a:tcPr marL="95078" marR="95078" marT="71308" marB="71308" anchor="ctr">
                    <a:lnL>
                      <a:noFill/>
                    </a:lnL>
                    <a:lnR>
                      <a:noFill/>
                    </a:lnR>
                    <a:lnT w="9525" cap="flat" cmpd="sng" algn="ctr">
                      <a:solidFill>
                        <a:srgbClr val="C5D4EB"/>
                      </a:solidFill>
                      <a:prstDash val="solid"/>
                      <a:round/>
                      <a:headEnd type="none" w="med" len="med"/>
                      <a:tailEnd type="none" w="med" len="med"/>
                    </a:lnT>
                    <a:lnB w="9525" cap="flat" cmpd="sng" algn="ctr">
                      <a:solidFill>
                        <a:srgbClr val="C5D4EB"/>
                      </a:solidFill>
                      <a:prstDash val="solid"/>
                      <a:round/>
                      <a:headEnd type="none" w="med" len="med"/>
                      <a:tailEnd type="none" w="med" len="med"/>
                    </a:lnB>
                    <a:solidFill>
                      <a:srgbClr val="FFFFFF"/>
                    </a:solidFill>
                  </a:tcPr>
                </a:tc>
                <a:extLst>
                  <a:ext uri="{0D108BD9-81ED-4DB2-BD59-A6C34878D82A}">
                    <a16:rowId xmlns:a16="http://schemas.microsoft.com/office/drawing/2014/main" val="1811658816"/>
                  </a:ext>
                </a:extLst>
              </a:tr>
            </a:tbl>
          </a:graphicData>
        </a:graphic>
      </p:graphicFrame>
    </p:spTree>
    <p:extLst>
      <p:ext uri="{BB962C8B-B14F-4D97-AF65-F5344CB8AC3E}">
        <p14:creationId xmlns:p14="http://schemas.microsoft.com/office/powerpoint/2010/main" val="3744435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6370" y="548640"/>
            <a:ext cx="9019309" cy="515389"/>
          </a:xfrm>
        </p:spPr>
        <p:txBody>
          <a:bodyPr>
            <a:noAutofit/>
          </a:bodyPr>
          <a:lstStyle/>
          <a:p>
            <a:pPr algn="ctr"/>
            <a:r>
              <a:rPr lang="pt-BR" sz="4400" dirty="0"/>
              <a:t>PRESTAÇÃO DE CONTAS</a:t>
            </a:r>
          </a:p>
        </p:txBody>
      </p:sp>
      <p:sp>
        <p:nvSpPr>
          <p:cNvPr id="3" name="Espaço Reservado para Conteúdo 2"/>
          <p:cNvSpPr>
            <a:spLocks noGrp="1"/>
          </p:cNvSpPr>
          <p:nvPr>
            <p:ph idx="1"/>
          </p:nvPr>
        </p:nvSpPr>
        <p:spPr>
          <a:xfrm>
            <a:off x="1097280" y="1512916"/>
            <a:ext cx="10565476" cy="4663440"/>
          </a:xfrm>
        </p:spPr>
        <p:txBody>
          <a:bodyPr>
            <a:normAutofit/>
          </a:bodyPr>
          <a:lstStyle/>
          <a:p>
            <a:pPr algn="just">
              <a:buFont typeface="Wingdings" panose="05000000000000000000" pitchFamily="2" charset="2"/>
              <a:buChar char="Ø"/>
            </a:pPr>
            <a:endParaRPr lang="pt-BR"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O CMAS de posse dos documentos encaminhados pelo Gestor, analisa e confronta as informações prestadas e ao final, delibera pela aprovação/reprovação ou aprovação parcial da prestação de contas;</a:t>
            </a:r>
          </a:p>
          <a:p>
            <a:pPr marL="68580" indent="0" algn="just">
              <a:buNone/>
            </a:pPr>
            <a:endParaRPr lang="pt-BR"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Após deliberar, o Conselho publica a Resolução com a decisão tomada;</a:t>
            </a:r>
          </a:p>
          <a:p>
            <a:pPr marL="68580" indent="0" algn="just">
              <a:buNone/>
            </a:pPr>
            <a:endParaRPr lang="pt-BR"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O Presidente do Conselho acessa o SUASWEB, preenche o formulário do Parecer da Prestação de Contas, salva e  finaliza o Demonstrativo.</a:t>
            </a:r>
          </a:p>
          <a:p>
            <a:endParaRPr lang="pt-BR" dirty="0"/>
          </a:p>
        </p:txBody>
      </p:sp>
    </p:spTree>
    <p:extLst>
      <p:ext uri="{BB962C8B-B14F-4D97-AF65-F5344CB8AC3E}">
        <p14:creationId xmlns:p14="http://schemas.microsoft.com/office/powerpoint/2010/main" val="3145881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702612"/>
          </a:xfrm>
        </p:spPr>
        <p:txBody>
          <a:bodyPr>
            <a:normAutofit/>
          </a:bodyPr>
          <a:lstStyle/>
          <a:p>
            <a:pPr algn="ctr"/>
            <a:r>
              <a:rPr lang="pt-BR" sz="3200" b="1" dirty="0"/>
              <a:t>STATUS DA PRESTAÇÃO DE CONTAS</a:t>
            </a:r>
          </a:p>
        </p:txBody>
      </p:sp>
      <p:sp>
        <p:nvSpPr>
          <p:cNvPr id="3" name="Espaço Reservado para Conteúdo 2"/>
          <p:cNvSpPr>
            <a:spLocks noGrp="1"/>
          </p:cNvSpPr>
          <p:nvPr>
            <p:ph idx="1"/>
          </p:nvPr>
        </p:nvSpPr>
        <p:spPr>
          <a:xfrm>
            <a:off x="1097280" y="1737360"/>
            <a:ext cx="10058400" cy="4131734"/>
          </a:xfrm>
        </p:spPr>
        <p:txBody>
          <a:bodyPr>
            <a:normAutofit fontScale="77500" lnSpcReduction="20000"/>
          </a:bodyPr>
          <a:lstStyle/>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r>
              <a:rPr lang="pt-BR" b="1" dirty="0"/>
              <a:t> </a:t>
            </a:r>
            <a:endParaRPr lang="pt-BR" dirty="0"/>
          </a:p>
          <a:p>
            <a:pPr fontAlgn="base"/>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1300537159"/>
              </p:ext>
            </p:extLst>
          </p:nvPr>
        </p:nvGraphicFramePr>
        <p:xfrm>
          <a:off x="1748444" y="1310185"/>
          <a:ext cx="9616242" cy="5218376"/>
        </p:xfrm>
        <a:graphic>
          <a:graphicData uri="http://schemas.openxmlformats.org/drawingml/2006/table">
            <a:tbl>
              <a:tblPr firstRow="1" firstCol="1" bandRow="1">
                <a:tableStyleId>{5C22544A-7EE6-4342-B048-85BDC9FD1C3A}</a:tableStyleId>
              </a:tblPr>
              <a:tblGrid>
                <a:gridCol w="4393627">
                  <a:extLst>
                    <a:ext uri="{9D8B030D-6E8A-4147-A177-3AD203B41FA5}">
                      <a16:colId xmlns:a16="http://schemas.microsoft.com/office/drawing/2014/main" val="3367657211"/>
                    </a:ext>
                  </a:extLst>
                </a:gridCol>
                <a:gridCol w="5222615">
                  <a:extLst>
                    <a:ext uri="{9D8B030D-6E8A-4147-A177-3AD203B41FA5}">
                      <a16:colId xmlns:a16="http://schemas.microsoft.com/office/drawing/2014/main" val="1792276282"/>
                    </a:ext>
                  </a:extLst>
                </a:gridCol>
              </a:tblGrid>
              <a:tr h="216007">
                <a:tc>
                  <a:txBody>
                    <a:bodyPr/>
                    <a:lstStyle/>
                    <a:p>
                      <a:pPr algn="ctr" fontAlgn="base">
                        <a:lnSpc>
                          <a:spcPct val="107000"/>
                        </a:lnSpc>
                        <a:spcAft>
                          <a:spcPts val="0"/>
                        </a:spcAft>
                      </a:pPr>
                      <a:r>
                        <a:rPr lang="pt-BR" sz="1400" dirty="0">
                          <a:solidFill>
                            <a:schemeClr val="tx1"/>
                          </a:solidFill>
                          <a:effectLst/>
                        </a:rPr>
                        <a:t>EM PREENCHIMENTO</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400" dirty="0">
                          <a:solidFill>
                            <a:schemeClr val="tx1"/>
                          </a:solidFill>
                          <a:effectLst/>
                        </a:rPr>
                        <a:t>EM DELIBERAÇÃO PELO CMAS</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8692472"/>
                  </a:ext>
                </a:extLst>
              </a:tr>
              <a:tr h="246891">
                <a:tc>
                  <a:txBody>
                    <a:bodyPr/>
                    <a:lstStyle/>
                    <a:p>
                      <a:pPr algn="ctr" fontAlgn="base">
                        <a:lnSpc>
                          <a:spcPct val="107000"/>
                        </a:lnSpc>
                        <a:spcAft>
                          <a:spcPts val="0"/>
                        </a:spcAft>
                      </a:pPr>
                      <a:r>
                        <a:rPr lang="pt-BR" sz="1600" dirty="0">
                          <a:effectLst/>
                        </a:rPr>
                        <a:t>Caracol</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Anastácio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7275669"/>
                  </a:ext>
                </a:extLst>
              </a:tr>
              <a:tr h="246891">
                <a:tc>
                  <a:txBody>
                    <a:bodyPr/>
                    <a:lstStyle/>
                    <a:p>
                      <a:pPr algn="ctr" fontAlgn="base">
                        <a:lnSpc>
                          <a:spcPct val="107000"/>
                        </a:lnSpc>
                        <a:spcAft>
                          <a:spcPts val="0"/>
                        </a:spcAft>
                      </a:pPr>
                      <a:r>
                        <a:rPr lang="pt-BR" sz="1600" dirty="0">
                          <a:effectLst/>
                        </a:rPr>
                        <a:t>Dois Irmãos do Buriti</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Antônio João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5770703"/>
                  </a:ext>
                </a:extLst>
              </a:tr>
              <a:tr h="246891">
                <a:tc>
                  <a:txBody>
                    <a:bodyPr/>
                    <a:lstStyle/>
                    <a:p>
                      <a:pPr algn="ctr" fontAlgn="base">
                        <a:lnSpc>
                          <a:spcPct val="107000"/>
                        </a:lnSpc>
                        <a:spcAft>
                          <a:spcPts val="0"/>
                        </a:spcAft>
                      </a:pPr>
                      <a:r>
                        <a:rPr lang="pt-BR" sz="1600" dirty="0">
                          <a:effectLst/>
                        </a:rPr>
                        <a:t>Inocência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err="1">
                          <a:effectLst/>
                        </a:rPr>
                        <a:t>Batayporã</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9372448"/>
                  </a:ext>
                </a:extLst>
              </a:tr>
              <a:tr h="246891">
                <a:tc>
                  <a:txBody>
                    <a:bodyPr/>
                    <a:lstStyle/>
                    <a:p>
                      <a:pPr algn="ctr" fontAlgn="base">
                        <a:lnSpc>
                          <a:spcPct val="107000"/>
                        </a:lnSpc>
                        <a:spcAft>
                          <a:spcPts val="0"/>
                        </a:spcAft>
                      </a:pPr>
                      <a:r>
                        <a:rPr lang="pt-BR" sz="1600" dirty="0">
                          <a:effectLst/>
                        </a:rPr>
                        <a:t>Rochedo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Bela Vista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5451009"/>
                  </a:ext>
                </a:extLst>
              </a:tr>
              <a:tr h="246891">
                <a:tc>
                  <a:txBody>
                    <a:bodyPr/>
                    <a:lstStyle/>
                    <a:p>
                      <a:pPr algn="ctr" fontAlgn="base">
                        <a:lnSpc>
                          <a:spcPct val="107000"/>
                        </a:lnSpc>
                        <a:spcAft>
                          <a:spcPts val="0"/>
                        </a:spcAft>
                      </a:pPr>
                      <a:r>
                        <a:rPr lang="pt-BR" sz="1600" dirty="0">
                          <a:effectLst/>
                        </a:rPr>
                        <a:t>Três Lagoas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Camapuã</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6504538"/>
                  </a:ext>
                </a:extLst>
              </a:tr>
              <a:tr h="246891">
                <a:tc>
                  <a:txBody>
                    <a:bodyPr/>
                    <a:lstStyle/>
                    <a:p>
                      <a:pPr algn="ctr" fontAlgn="base">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Coronel Sapucaia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999006"/>
                  </a:ext>
                </a:extLst>
              </a:tr>
              <a:tr h="246891">
                <a:tc>
                  <a:txBody>
                    <a:bodyPr/>
                    <a:lstStyle/>
                    <a:p>
                      <a:pPr algn="ctr" fontAlgn="base">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Costa Rica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7265226"/>
                  </a:ext>
                </a:extLst>
              </a:tr>
              <a:tr h="246891">
                <a:tc>
                  <a:txBody>
                    <a:bodyPr/>
                    <a:lstStyle/>
                    <a:p>
                      <a:pPr algn="ctr" fontAlgn="base">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err="1">
                          <a:effectLst/>
                        </a:rPr>
                        <a:t>Figueirão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6793372"/>
                  </a:ext>
                </a:extLst>
              </a:tr>
              <a:tr h="246891">
                <a:tc>
                  <a:txBody>
                    <a:bodyPr/>
                    <a:lstStyle/>
                    <a:p>
                      <a:pPr algn="ctr" fontAlgn="base">
                        <a:lnSpc>
                          <a:spcPct val="107000"/>
                        </a:lnSpc>
                        <a:spcAft>
                          <a:spcPts val="0"/>
                        </a:spcAft>
                      </a:pPr>
                      <a:r>
                        <a:rPr lang="pt-BR" sz="1600">
                          <a:effectLst/>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Iguatemi</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315027"/>
                  </a:ext>
                </a:extLst>
              </a:tr>
              <a:tr h="246891">
                <a:tc>
                  <a:txBody>
                    <a:bodyPr/>
                    <a:lstStyle/>
                    <a:p>
                      <a:pPr algn="ctr" fontAlgn="base">
                        <a:lnSpc>
                          <a:spcPct val="107000"/>
                        </a:lnSpc>
                        <a:spcAft>
                          <a:spcPts val="0"/>
                        </a:spcAft>
                      </a:pPr>
                      <a:r>
                        <a:rPr lang="pt-BR" sz="1600">
                          <a:effectLst/>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err="1">
                          <a:effectLst/>
                        </a:rPr>
                        <a:t>Jateí</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2721361"/>
                  </a:ext>
                </a:extLst>
              </a:tr>
              <a:tr h="246891">
                <a:tc>
                  <a:txBody>
                    <a:bodyPr/>
                    <a:lstStyle/>
                    <a:p>
                      <a:pPr algn="ctr" fontAlgn="base">
                        <a:lnSpc>
                          <a:spcPct val="107000"/>
                        </a:lnSpc>
                        <a:spcAft>
                          <a:spcPts val="0"/>
                        </a:spcAft>
                      </a:pPr>
                      <a:r>
                        <a:rPr lang="pt-BR" sz="1600">
                          <a:effectLst/>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Laguna </a:t>
                      </a:r>
                      <a:r>
                        <a:rPr lang="pt-BR" sz="1600" dirty="0" err="1">
                          <a:effectLst/>
                        </a:rPr>
                        <a:t>Carapã</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7721549"/>
                  </a:ext>
                </a:extLst>
              </a:tr>
              <a:tr h="246891">
                <a:tc>
                  <a:txBody>
                    <a:bodyPr/>
                    <a:lstStyle/>
                    <a:p>
                      <a:pPr algn="ctr" fontAlgn="base">
                        <a:lnSpc>
                          <a:spcPct val="107000"/>
                        </a:lnSpc>
                        <a:spcAft>
                          <a:spcPts val="0"/>
                        </a:spcAft>
                      </a:pPr>
                      <a:r>
                        <a:rPr lang="pt-BR" sz="1600">
                          <a:effectLst/>
                        </a:rPr>
                        <a:t>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err="1">
                          <a:effectLst/>
                        </a:rPr>
                        <a:t>Maracajú</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4704101"/>
                  </a:ext>
                </a:extLst>
              </a:tr>
              <a:tr h="246891">
                <a:tc>
                  <a:txBody>
                    <a:bodyPr/>
                    <a:lstStyle/>
                    <a:p>
                      <a:pPr algn="ctr" fontAlgn="base">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Ponta Porã</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9545055"/>
                  </a:ext>
                </a:extLst>
              </a:tr>
              <a:tr h="246891">
                <a:tc>
                  <a:txBody>
                    <a:bodyPr/>
                    <a:lstStyle/>
                    <a:p>
                      <a:pPr algn="ctr" fontAlgn="base">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Porto Murtinho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2978409"/>
                  </a:ext>
                </a:extLst>
              </a:tr>
              <a:tr h="246891">
                <a:tc>
                  <a:txBody>
                    <a:bodyPr/>
                    <a:lstStyle/>
                    <a:p>
                      <a:pPr algn="ctr" fontAlgn="base">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Rio Brilhante</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4437929"/>
                  </a:ext>
                </a:extLst>
              </a:tr>
              <a:tr h="246891">
                <a:tc>
                  <a:txBody>
                    <a:bodyPr/>
                    <a:lstStyle/>
                    <a:p>
                      <a:pPr algn="ctr" fontAlgn="base">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Santa Rita do Pardo</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1127116"/>
                  </a:ext>
                </a:extLst>
              </a:tr>
              <a:tr h="246891">
                <a:tc>
                  <a:txBody>
                    <a:bodyPr/>
                    <a:lstStyle/>
                    <a:p>
                      <a:pPr algn="ctr" fontAlgn="base">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Sonora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6457746"/>
                  </a:ext>
                </a:extLst>
              </a:tr>
              <a:tr h="246891">
                <a:tc>
                  <a:txBody>
                    <a:bodyPr/>
                    <a:lstStyle/>
                    <a:p>
                      <a:pPr algn="ctr" fontAlgn="base">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600" dirty="0">
                          <a:effectLst/>
                        </a:rPr>
                        <a:t>Terenos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2669165"/>
                  </a:ext>
                </a:extLst>
              </a:tr>
              <a:tr h="277714">
                <a:tc>
                  <a:txBody>
                    <a:bodyPr/>
                    <a:lstStyle/>
                    <a:p>
                      <a:pPr algn="ctr" fontAlgn="base">
                        <a:lnSpc>
                          <a:spcPct val="107000"/>
                        </a:lnSpc>
                        <a:spcAft>
                          <a:spcPts val="0"/>
                        </a:spcAft>
                      </a:pPr>
                      <a:r>
                        <a:rPr lang="pt-BR" sz="1800" dirty="0">
                          <a:solidFill>
                            <a:schemeClr val="tx1"/>
                          </a:solidFill>
                          <a:effectLst/>
                        </a:rPr>
                        <a:t>5</a:t>
                      </a:r>
                      <a:endPar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base">
                        <a:lnSpc>
                          <a:spcPct val="107000"/>
                        </a:lnSpc>
                        <a:spcAft>
                          <a:spcPts val="0"/>
                        </a:spcAft>
                      </a:pPr>
                      <a:r>
                        <a:rPr lang="pt-BR" sz="1800" b="1" dirty="0">
                          <a:solidFill>
                            <a:schemeClr val="tx1"/>
                          </a:solidFill>
                          <a:effectLst/>
                        </a:rPr>
                        <a:t>18</a:t>
                      </a:r>
                      <a:endParaRPr lang="pt-B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4954179"/>
                  </a:ext>
                </a:extLst>
              </a:tr>
            </a:tbl>
          </a:graphicData>
        </a:graphic>
      </p:graphicFrame>
    </p:spTree>
    <p:extLst>
      <p:ext uri="{BB962C8B-B14F-4D97-AF65-F5344CB8AC3E}">
        <p14:creationId xmlns:p14="http://schemas.microsoft.com/office/powerpoint/2010/main" val="218509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877179"/>
          </a:xfrm>
        </p:spPr>
        <p:txBody>
          <a:bodyPr>
            <a:normAutofit/>
          </a:bodyPr>
          <a:lstStyle/>
          <a:p>
            <a:pPr algn="ctr"/>
            <a:r>
              <a:rPr lang="pt-BR" sz="3600" b="1" dirty="0"/>
              <a:t>SALDO TOTAL NAS CONTAS DOS 79 MUNICÍPIOS</a:t>
            </a:r>
            <a:endParaRPr lang="pt-BR" sz="36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960336237"/>
              </p:ext>
            </p:extLst>
          </p:nvPr>
        </p:nvGraphicFramePr>
        <p:xfrm>
          <a:off x="1471352" y="2045767"/>
          <a:ext cx="9684328" cy="2775614"/>
        </p:xfrm>
        <a:graphic>
          <a:graphicData uri="http://schemas.openxmlformats.org/drawingml/2006/table">
            <a:tbl>
              <a:tblPr firstRow="1" bandRow="1">
                <a:tableStyleId>{5C22544A-7EE6-4342-B048-85BDC9FD1C3A}</a:tableStyleId>
              </a:tblPr>
              <a:tblGrid>
                <a:gridCol w="2421082">
                  <a:extLst>
                    <a:ext uri="{9D8B030D-6E8A-4147-A177-3AD203B41FA5}">
                      <a16:colId xmlns:a16="http://schemas.microsoft.com/office/drawing/2014/main" val="3038745107"/>
                    </a:ext>
                  </a:extLst>
                </a:gridCol>
                <a:gridCol w="2421082">
                  <a:extLst>
                    <a:ext uri="{9D8B030D-6E8A-4147-A177-3AD203B41FA5}">
                      <a16:colId xmlns:a16="http://schemas.microsoft.com/office/drawing/2014/main" val="2736719812"/>
                    </a:ext>
                  </a:extLst>
                </a:gridCol>
                <a:gridCol w="2421082">
                  <a:extLst>
                    <a:ext uri="{9D8B030D-6E8A-4147-A177-3AD203B41FA5}">
                      <a16:colId xmlns:a16="http://schemas.microsoft.com/office/drawing/2014/main" val="1006579360"/>
                    </a:ext>
                  </a:extLst>
                </a:gridCol>
                <a:gridCol w="2421082">
                  <a:extLst>
                    <a:ext uri="{9D8B030D-6E8A-4147-A177-3AD203B41FA5}">
                      <a16:colId xmlns:a16="http://schemas.microsoft.com/office/drawing/2014/main" val="325226588"/>
                    </a:ext>
                  </a:extLst>
                </a:gridCol>
              </a:tblGrid>
              <a:tr h="2775614">
                <a:tc>
                  <a:txBody>
                    <a:bodyPr/>
                    <a:lstStyle/>
                    <a:p>
                      <a:pPr algn="ctr"/>
                      <a:r>
                        <a:rPr lang="pt-BR" sz="2400" dirty="0"/>
                        <a:t>SALDO</a:t>
                      </a:r>
                      <a:r>
                        <a:rPr lang="pt-BR" sz="2400" baseline="0" dirty="0"/>
                        <a:t> EM 31.12.2022</a:t>
                      </a:r>
                    </a:p>
                    <a:p>
                      <a:pPr algn="ctr"/>
                      <a:endParaRPr lang="pt-BR" sz="2400" baseline="0" dirty="0"/>
                    </a:p>
                    <a:p>
                      <a:pPr algn="ctr"/>
                      <a:endParaRPr lang="pt-BR" sz="2400" baseline="0" dirty="0"/>
                    </a:p>
                    <a:p>
                      <a:pPr algn="ctr"/>
                      <a:endParaRPr lang="pt-BR" sz="2400" baseline="0" dirty="0"/>
                    </a:p>
                    <a:p>
                      <a:pPr algn="ctr"/>
                      <a:r>
                        <a:rPr lang="pt-BR" sz="2400" baseline="0" dirty="0"/>
                        <a:t>R$ 7.349.026,76</a:t>
                      </a:r>
                    </a:p>
                  </a:txBody>
                  <a:tcPr/>
                </a:tc>
                <a:tc>
                  <a:txBody>
                    <a:bodyPr/>
                    <a:lstStyle/>
                    <a:p>
                      <a:pPr algn="ctr"/>
                      <a:r>
                        <a:rPr lang="pt-BR" sz="2400" dirty="0"/>
                        <a:t>SALDO EM 31.1.2023</a:t>
                      </a:r>
                    </a:p>
                    <a:p>
                      <a:pPr algn="ctr"/>
                      <a:endParaRPr lang="pt-BR" sz="2400" dirty="0"/>
                    </a:p>
                    <a:p>
                      <a:pPr algn="ctr"/>
                      <a:endParaRPr lang="pt-BR" sz="2400" dirty="0"/>
                    </a:p>
                    <a:p>
                      <a:pPr algn="ctr"/>
                      <a:endParaRPr lang="pt-BR" sz="2400" dirty="0"/>
                    </a:p>
                    <a:p>
                      <a:pPr algn="ctr"/>
                      <a:r>
                        <a:rPr lang="pt-BR" sz="2400" dirty="0"/>
                        <a:t>R$ 7.276.718,04</a:t>
                      </a:r>
                    </a:p>
                    <a:p>
                      <a:pPr algn="ctr"/>
                      <a:endParaRPr lang="pt-BR" sz="2400" dirty="0"/>
                    </a:p>
                  </a:txBody>
                  <a:tcPr/>
                </a:tc>
                <a:tc>
                  <a:txBody>
                    <a:bodyPr/>
                    <a:lstStyle/>
                    <a:p>
                      <a:pPr algn="ctr"/>
                      <a:r>
                        <a:rPr lang="pt-BR" sz="2400" dirty="0"/>
                        <a:t>SALDO EM 28.2.2023</a:t>
                      </a:r>
                    </a:p>
                    <a:p>
                      <a:pPr algn="ctr"/>
                      <a:endParaRPr lang="pt-BR" sz="2400" dirty="0"/>
                    </a:p>
                    <a:p>
                      <a:pPr algn="ctr"/>
                      <a:endParaRPr lang="pt-BR" sz="2400" dirty="0"/>
                    </a:p>
                    <a:p>
                      <a:pPr algn="ctr"/>
                      <a:endParaRPr lang="pt-BR" sz="2400" dirty="0"/>
                    </a:p>
                    <a:p>
                      <a:pPr algn="ctr"/>
                      <a:r>
                        <a:rPr lang="pt-BR" sz="2400" dirty="0"/>
                        <a:t>R$ 8.476.067,16</a:t>
                      </a:r>
                    </a:p>
                  </a:txBody>
                  <a:tcPr/>
                </a:tc>
                <a:tc>
                  <a:txBody>
                    <a:bodyPr/>
                    <a:lstStyle/>
                    <a:p>
                      <a:pPr algn="ctr"/>
                      <a:r>
                        <a:rPr lang="pt-BR" sz="2400" dirty="0"/>
                        <a:t>SALDO EM 31.3.2023</a:t>
                      </a:r>
                    </a:p>
                    <a:p>
                      <a:pPr algn="ctr"/>
                      <a:endParaRPr lang="pt-BR" sz="2400" dirty="0"/>
                    </a:p>
                    <a:p>
                      <a:pPr algn="ctr"/>
                      <a:endParaRPr lang="pt-BR" sz="2400" dirty="0"/>
                    </a:p>
                    <a:p>
                      <a:pPr algn="ctr"/>
                      <a:endParaRPr lang="pt-BR" sz="2400" dirty="0"/>
                    </a:p>
                    <a:p>
                      <a:pPr algn="ctr"/>
                      <a:r>
                        <a:rPr lang="pt-BR" sz="2400" dirty="0"/>
                        <a:t>R$</a:t>
                      </a:r>
                      <a:r>
                        <a:rPr lang="pt-BR" sz="2400" baseline="0" dirty="0"/>
                        <a:t> 7.512.102,72</a:t>
                      </a:r>
                      <a:endParaRPr lang="pt-BR" sz="2400" dirty="0"/>
                    </a:p>
                  </a:txBody>
                  <a:tcPr/>
                </a:tc>
                <a:extLst>
                  <a:ext uri="{0D108BD9-81ED-4DB2-BD59-A6C34878D82A}">
                    <a16:rowId xmlns:a16="http://schemas.microsoft.com/office/drawing/2014/main" val="2524501669"/>
                  </a:ext>
                </a:extLst>
              </a:tr>
            </a:tbl>
          </a:graphicData>
        </a:graphic>
      </p:graphicFrame>
    </p:spTree>
    <p:extLst>
      <p:ext uri="{BB962C8B-B14F-4D97-AF65-F5344CB8AC3E}">
        <p14:creationId xmlns:p14="http://schemas.microsoft.com/office/powerpoint/2010/main" val="2615072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46413" y="2097178"/>
            <a:ext cx="9446176" cy="2923877"/>
          </a:xfrm>
          <a:prstGeom prst="rect">
            <a:avLst/>
          </a:prstGeom>
        </p:spPr>
        <p:txBody>
          <a:bodyPr wrap="square">
            <a:spAutoFit/>
          </a:bodyPr>
          <a:lstStyle/>
          <a:p>
            <a:pPr algn="ctr"/>
            <a:r>
              <a:rPr lang="pt-BR" sz="3600" dirty="0">
                <a:solidFill>
                  <a:schemeClr val="accent5">
                    <a:lumMod val="50000"/>
                  </a:schemeClr>
                </a:solidFill>
              </a:rPr>
              <a:t>Programa de Fortalecimento Emergencial do Atendimento do Cadastro Único no Sistema Único de Assistência Social</a:t>
            </a:r>
            <a:endParaRPr lang="pt-BR" sz="3600" b="1" dirty="0">
              <a:solidFill>
                <a:schemeClr val="accent5">
                  <a:lumMod val="50000"/>
                </a:schemeClr>
              </a:solidFill>
              <a:latin typeface="Arial" pitchFamily="34" charset="0"/>
              <a:cs typeface="Arial" pitchFamily="34" charset="0"/>
            </a:endParaRPr>
          </a:p>
          <a:p>
            <a:pPr algn="ctr"/>
            <a:endParaRPr lang="pt-BR" sz="3200" b="1" dirty="0">
              <a:solidFill>
                <a:schemeClr val="accent5">
                  <a:lumMod val="50000"/>
                </a:schemeClr>
              </a:solidFill>
              <a:latin typeface="Arial" pitchFamily="34" charset="0"/>
              <a:cs typeface="Arial" pitchFamily="34" charset="0"/>
            </a:endParaRPr>
          </a:p>
          <a:p>
            <a:pPr algn="ctr"/>
            <a:r>
              <a:rPr lang="pt-BR" sz="4400" b="1" dirty="0">
                <a:solidFill>
                  <a:schemeClr val="accent5">
                    <a:lumMod val="50000"/>
                  </a:schemeClr>
                </a:solidFill>
                <a:latin typeface="Arial" pitchFamily="34" charset="0"/>
                <a:cs typeface="Arial" pitchFamily="34" charset="0"/>
              </a:rPr>
              <a:t>PROCAD-SUAS</a:t>
            </a:r>
            <a:endParaRPr lang="pt-BR" sz="4400" dirty="0">
              <a:solidFill>
                <a:schemeClr val="accent5">
                  <a:lumMod val="50000"/>
                </a:schemeClr>
              </a:solidFill>
            </a:endParaRPr>
          </a:p>
        </p:txBody>
      </p:sp>
    </p:spTree>
    <p:extLst>
      <p:ext uri="{BB962C8B-B14F-4D97-AF65-F5344CB8AC3E}">
        <p14:creationId xmlns:p14="http://schemas.microsoft.com/office/powerpoint/2010/main" val="2030719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O que é?</a:t>
            </a:r>
            <a:br>
              <a:rPr lang="pt-BR" b="1" dirty="0"/>
            </a:br>
            <a:endParaRPr lang="pt-BR" dirty="0"/>
          </a:p>
        </p:txBody>
      </p:sp>
      <p:sp>
        <p:nvSpPr>
          <p:cNvPr id="3" name="Espaço Reservado para Conteúdo 2"/>
          <p:cNvSpPr>
            <a:spLocks noGrp="1"/>
          </p:cNvSpPr>
          <p:nvPr>
            <p:ph idx="1"/>
          </p:nvPr>
        </p:nvSpPr>
        <p:spPr>
          <a:xfrm>
            <a:off x="1097279" y="1845734"/>
            <a:ext cx="10407535" cy="4023360"/>
          </a:xfrm>
        </p:spPr>
        <p:txBody>
          <a:bodyPr>
            <a:normAutofit/>
          </a:bodyPr>
          <a:lstStyle/>
          <a:p>
            <a:pPr algn="just"/>
            <a:r>
              <a:rPr lang="pt-BR" sz="2800" dirty="0">
                <a:latin typeface="Arial" panose="020B0604020202020204" pitchFamily="34" charset="0"/>
                <a:cs typeface="Arial" panose="020B0604020202020204" pitchFamily="34" charset="0"/>
              </a:rPr>
              <a:t>Estratégia emergencial, com abrangência nacional, pactuada entre os entes federados, que visa: </a:t>
            </a:r>
          </a:p>
          <a:p>
            <a:pPr algn="just">
              <a:buFont typeface="Wingdings" panose="05000000000000000000" pitchFamily="2" charset="2"/>
              <a:buChar char="Ø"/>
            </a:pPr>
            <a:r>
              <a:rPr lang="pt-BR" sz="2800" dirty="0">
                <a:latin typeface="Arial" panose="020B0604020202020204" pitchFamily="34" charset="0"/>
                <a:cs typeface="Arial" panose="020B0604020202020204" pitchFamily="34" charset="0"/>
              </a:rPr>
              <a:t> fortalecimento da capacidade de gestão municipal e estadual do Cadastro Único; </a:t>
            </a:r>
          </a:p>
          <a:p>
            <a:pPr algn="just">
              <a:buFont typeface="Wingdings" panose="05000000000000000000" pitchFamily="2" charset="2"/>
              <a:buChar char="Ø"/>
            </a:pPr>
            <a:r>
              <a:rPr lang="pt-BR" sz="2800" dirty="0">
                <a:latin typeface="Arial" panose="020B0604020202020204" pitchFamily="34" charset="0"/>
                <a:cs typeface="Arial" panose="020B0604020202020204" pitchFamily="34" charset="0"/>
              </a:rPr>
              <a:t> recuperação e qualificação do Cadastro Único; </a:t>
            </a:r>
          </a:p>
          <a:p>
            <a:pPr algn="just">
              <a:buFont typeface="Wingdings" panose="05000000000000000000" pitchFamily="2" charset="2"/>
              <a:buChar char="Ø"/>
            </a:pPr>
            <a:r>
              <a:rPr lang="pt-BR" sz="2800" dirty="0">
                <a:latin typeface="Arial" panose="020B0604020202020204" pitchFamily="34" charset="0"/>
                <a:cs typeface="Arial" panose="020B0604020202020204" pitchFamily="34" charset="0"/>
              </a:rPr>
              <a:t> ampliação e aprimoramento da comunicação com as famílias cadastradas e a população em geral sobre o Cadastro Único e o Bolsa Família.</a:t>
            </a:r>
          </a:p>
          <a:p>
            <a:endParaRPr lang="pt-BR" dirty="0"/>
          </a:p>
        </p:txBody>
      </p:sp>
    </p:spTree>
    <p:extLst>
      <p:ext uri="{BB962C8B-B14F-4D97-AF65-F5344CB8AC3E}">
        <p14:creationId xmlns:p14="http://schemas.microsoft.com/office/powerpoint/2010/main" val="1789431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885492"/>
          </a:xfrm>
        </p:spPr>
        <p:txBody>
          <a:bodyPr>
            <a:normAutofit/>
          </a:bodyPr>
          <a:lstStyle/>
          <a:p>
            <a:pPr algn="ctr"/>
            <a:r>
              <a:rPr lang="pt-BR" sz="4400" b="1" dirty="0"/>
              <a:t>NORMATIVOS</a:t>
            </a:r>
          </a:p>
        </p:txBody>
      </p:sp>
      <p:sp>
        <p:nvSpPr>
          <p:cNvPr id="3" name="Espaço Reservado para Conteúdo 2"/>
          <p:cNvSpPr>
            <a:spLocks noGrp="1"/>
          </p:cNvSpPr>
          <p:nvPr>
            <p:ph idx="1"/>
          </p:nvPr>
        </p:nvSpPr>
        <p:spPr>
          <a:xfrm>
            <a:off x="1097279" y="1845734"/>
            <a:ext cx="10548852" cy="4023360"/>
          </a:xfrm>
        </p:spPr>
        <p:txBody>
          <a:bodyPr>
            <a:normAutofit/>
          </a:bodyPr>
          <a:lstStyle/>
          <a:p>
            <a:pPr algn="just">
              <a:spcBef>
                <a:spcPts val="2250"/>
              </a:spcBef>
              <a:spcAft>
                <a:spcPts val="2250"/>
              </a:spcAft>
              <a:buFont typeface="Wingdings" panose="05000000000000000000" pitchFamily="2" charset="2"/>
              <a:buChar char="Ø"/>
            </a:pPr>
            <a:r>
              <a:rPr lang="pt-BR" sz="2800" dirty="0"/>
              <a:t> </a:t>
            </a:r>
            <a:r>
              <a:rPr lang="pt-BR" sz="2400" dirty="0">
                <a:latin typeface="Arial" panose="020B0604020202020204" pitchFamily="34" charset="0"/>
                <a:cs typeface="Arial" panose="020B0604020202020204" pitchFamily="34" charset="0"/>
              </a:rPr>
              <a:t>Resolução MDS-CIT nº 1, de 07 de fevereiro de 2023, da Comissão </a:t>
            </a:r>
            <a:r>
              <a:rPr lang="pt-BR" sz="2400" dirty="0" err="1">
                <a:latin typeface="Arial" panose="020B0604020202020204" pitchFamily="34" charset="0"/>
                <a:cs typeface="Arial" panose="020B0604020202020204" pitchFamily="34" charset="0"/>
              </a:rPr>
              <a:t>Intergestores</a:t>
            </a:r>
            <a:r>
              <a:rPr lang="pt-BR" sz="2400" dirty="0">
                <a:latin typeface="Arial" panose="020B0604020202020204" pitchFamily="34" charset="0"/>
                <a:cs typeface="Arial" panose="020B0604020202020204" pitchFamily="34" charset="0"/>
              </a:rPr>
              <a:t> Tripartite (CIT); pactua a instituição do Programa;</a:t>
            </a:r>
          </a:p>
          <a:p>
            <a:pPr algn="just">
              <a:spcBef>
                <a:spcPts val="2250"/>
              </a:spcBef>
              <a:spcAft>
                <a:spcPts val="2250"/>
              </a:spcAft>
              <a:buFont typeface="Wingdings" panose="05000000000000000000" pitchFamily="2" charset="2"/>
              <a:buChar char="Ø"/>
            </a:pPr>
            <a:r>
              <a:rPr lang="pt-BR" sz="2400" dirty="0">
                <a:latin typeface="Arial" panose="020B0604020202020204" pitchFamily="34" charset="0"/>
                <a:cs typeface="Arial" panose="020B0604020202020204" pitchFamily="34" charset="0"/>
              </a:rPr>
              <a:t> Resolução CNAS/MDS nº 96, de 15 de fevereiro de 2023; aprova a instituição do Programa, e os critérios de partilha do financiamento federal no exercício de 2023;</a:t>
            </a:r>
          </a:p>
          <a:p>
            <a:pPr algn="just">
              <a:spcBef>
                <a:spcPts val="2250"/>
              </a:spcBef>
              <a:spcAft>
                <a:spcPts val="2250"/>
              </a:spcAft>
              <a:buFont typeface="Wingdings" panose="05000000000000000000" pitchFamily="2" charset="2"/>
              <a:buChar char="Ø"/>
            </a:pPr>
            <a:r>
              <a:rPr lang="pt-BR" sz="2400" dirty="0">
                <a:latin typeface="Arial" panose="020B0604020202020204" pitchFamily="34" charset="0"/>
                <a:cs typeface="Arial" panose="020B0604020202020204" pitchFamily="34" charset="0"/>
              </a:rPr>
              <a:t> Portaria MDS nº 871, de 29 de março de 2023, que aprova a instituição do Programa.</a:t>
            </a:r>
          </a:p>
        </p:txBody>
      </p:sp>
    </p:spTree>
    <p:extLst>
      <p:ext uri="{BB962C8B-B14F-4D97-AF65-F5344CB8AC3E}">
        <p14:creationId xmlns:p14="http://schemas.microsoft.com/office/powerpoint/2010/main" val="259242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18742"/>
          </a:xfrm>
        </p:spPr>
        <p:txBody>
          <a:bodyPr>
            <a:normAutofit/>
          </a:bodyPr>
          <a:lstStyle/>
          <a:p>
            <a:pPr algn="ctr"/>
            <a:r>
              <a:rPr lang="pt-BR" sz="3600" b="1" dirty="0"/>
              <a:t>EXECUÇÃO ORÇAMENTÁRIA E FINANCEIRA</a:t>
            </a:r>
          </a:p>
        </p:txBody>
      </p:sp>
      <p:sp>
        <p:nvSpPr>
          <p:cNvPr id="3" name="Espaço Reservado para Conteúdo 2"/>
          <p:cNvSpPr>
            <a:spLocks noGrp="1"/>
          </p:cNvSpPr>
          <p:nvPr>
            <p:ph idx="1"/>
          </p:nvPr>
        </p:nvSpPr>
        <p:spPr>
          <a:xfrm>
            <a:off x="1097279" y="1845734"/>
            <a:ext cx="10615353" cy="4023360"/>
          </a:xfrm>
        </p:spPr>
        <p:txBody>
          <a:bodyPr/>
          <a:lstStyle/>
          <a:p>
            <a:pPr algn="just"/>
            <a:r>
              <a:rPr lang="pt-BR" sz="2400" dirty="0">
                <a:solidFill>
                  <a:srgbClr val="162937"/>
                </a:solidFill>
                <a:latin typeface="Arial" panose="020B0604020202020204" pitchFamily="34" charset="0"/>
                <a:cs typeface="Arial" panose="020B0604020202020204" pitchFamily="34" charset="0"/>
              </a:rPr>
              <a:t>Os recursos a título de financiamento federal do PROCAD - SUAS foram repassados na modalidade fundo a fundo aos municípios, observando as normas legais e regulamentares que regem a execução orçamentária e financeira do FNAS para essa modalidade.</a:t>
            </a:r>
          </a:p>
          <a:p>
            <a:pPr algn="just"/>
            <a:endParaRPr lang="pt-BR" sz="2400" dirty="0">
              <a:solidFill>
                <a:srgbClr val="162937"/>
              </a:solidFill>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A execução financeira, a reprogramação e a prestação de contas dos recursos tratados neste normativo serão realizadas conforme o disciplinado na Portaria MDS nº 113, de 10 de dezembro de 2015.</a:t>
            </a:r>
            <a:endParaRPr lang="pt-BR" sz="2400" dirty="0">
              <a:solidFill>
                <a:srgbClr val="162937"/>
              </a:solidFill>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167561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53490" y="1542772"/>
            <a:ext cx="9293629" cy="3816429"/>
          </a:xfrm>
          <a:prstGeom prst="rect">
            <a:avLst/>
          </a:prstGeom>
        </p:spPr>
        <p:txBody>
          <a:bodyPr wrap="square">
            <a:spAutoFit/>
          </a:bodyPr>
          <a:lstStyle/>
          <a:p>
            <a:pPr algn="ctr">
              <a:spcBef>
                <a:spcPts val="0"/>
              </a:spcBef>
              <a:defRPr/>
            </a:pPr>
            <a:endParaRPr lang="pt-BR" dirty="0">
              <a:cs typeface="Arial" pitchFamily="34" charset="0"/>
            </a:endParaRPr>
          </a:p>
          <a:p>
            <a:pPr algn="just">
              <a:spcBef>
                <a:spcPts val="0"/>
              </a:spcBef>
              <a:buFont typeface="Wingdings" pitchFamily="2" charset="2"/>
              <a:buChar char="ü"/>
              <a:defRPr/>
            </a:pPr>
            <a:r>
              <a:rPr lang="pt-BR" sz="2400" dirty="0">
                <a:latin typeface="Arial" panose="020B0604020202020204" pitchFamily="34" charset="0"/>
                <a:cs typeface="Arial" panose="020B0604020202020204" pitchFamily="34" charset="0"/>
              </a:rPr>
              <a:t>O dever de prestar contas é uma obrigação inerente a qualquer administrador público, conforme preconizado no Art. 70, parágrafo único da Constituição Federal. </a:t>
            </a:r>
          </a:p>
          <a:p>
            <a:pPr fontAlgn="auto">
              <a:spcBef>
                <a:spcPts val="0"/>
              </a:spcBef>
              <a:spcAft>
                <a:spcPts val="0"/>
              </a:spcAft>
              <a:defRPr/>
            </a:pPr>
            <a:endParaRPr lang="en-US" dirty="0"/>
          </a:p>
          <a:p>
            <a:pPr lvl="1" algn="just" fontAlgn="auto">
              <a:spcBef>
                <a:spcPts val="0"/>
              </a:spcBef>
              <a:spcAft>
                <a:spcPts val="0"/>
              </a:spcAft>
              <a:defRPr/>
            </a:pPr>
            <a:r>
              <a:rPr lang="pt-BR" sz="2400" dirty="0">
                <a:latin typeface="Arial" panose="020B0604020202020204" pitchFamily="34" charset="0"/>
                <a:cs typeface="Arial" panose="020B0604020202020204" pitchFamily="34" charset="0"/>
              </a:rPr>
              <a:t>Parágrafo único. Prestará contas qualquer pessoa física ou jurídica, pública ou privada, que utilize, arrecade, guarde, gerencie ou administre dinheiros, bens e valores públicos ou pelos quais a União responda, ou que, em nome desta, assuma obrigações de natureza pecuniária</a:t>
            </a:r>
            <a:r>
              <a:rPr lang="pt-BR" sz="1400"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hlinkClick r:id="rId2"/>
              </a:rPr>
              <a:t>(Redação dada pela Emenda Constitucional nº 19, de 1998)</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048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449098" cy="902117"/>
          </a:xfrm>
        </p:spPr>
        <p:txBody>
          <a:bodyPr>
            <a:normAutofit/>
          </a:bodyPr>
          <a:lstStyle/>
          <a:p>
            <a:pPr algn="ctr"/>
            <a:r>
              <a:rPr lang="pt-BR" sz="3600" b="1" dirty="0"/>
              <a:t>ALOCAÇÃO DOS RECURSOS NO ORÇAMENTO</a:t>
            </a:r>
          </a:p>
        </p:txBody>
      </p:sp>
      <p:sp>
        <p:nvSpPr>
          <p:cNvPr id="3" name="Espaço Reservado para Conteúdo 2"/>
          <p:cNvSpPr>
            <a:spLocks noGrp="1"/>
          </p:cNvSpPr>
          <p:nvPr>
            <p:ph idx="1"/>
          </p:nvPr>
        </p:nvSpPr>
        <p:spPr>
          <a:xfrm>
            <a:off x="1097280" y="1654233"/>
            <a:ext cx="10640291" cy="4123421"/>
          </a:xfrm>
        </p:spPr>
        <p:txBody>
          <a:bodyPr>
            <a:normAutofit/>
          </a:bodyPr>
          <a:lstStyle/>
          <a:p>
            <a:pPr algn="just">
              <a:lnSpc>
                <a:spcPct val="100000"/>
              </a:lnSpc>
              <a:buFont typeface="Wingdings" panose="05000000000000000000" pitchFamily="2" charset="2"/>
              <a:buChar char="Ø"/>
            </a:pPr>
            <a:r>
              <a:rPr lang="pt-BR" sz="3200" dirty="0">
                <a:solidFill>
                  <a:schemeClr val="tx1">
                    <a:lumMod val="95000"/>
                    <a:lumOff val="5000"/>
                  </a:schemeClr>
                </a:solidFill>
                <a:latin typeface="Arial" pitchFamily="34" charset="0"/>
                <a:cs typeface="Arial" pitchFamily="34" charset="0"/>
              </a:rPr>
              <a:t> </a:t>
            </a:r>
            <a:r>
              <a:rPr lang="pt-BR" sz="2800" dirty="0">
                <a:solidFill>
                  <a:schemeClr val="tx1">
                    <a:lumMod val="95000"/>
                    <a:lumOff val="5000"/>
                  </a:schemeClr>
                </a:solidFill>
                <a:latin typeface="Arial" pitchFamily="34" charset="0"/>
                <a:cs typeface="Arial" pitchFamily="34" charset="0"/>
              </a:rPr>
              <a:t>As despesas deverão ser oneradas nas ações programáticas do Bloco da Proteção Social Básica (PSB), sem a necessidade de se criar uma ação programática específica, atendendo o objetivo e finalidade de fortalecer as ações de cadastramento, atualização cadastral, busca ativa, atendimento do cadastro em domicílio e outras atividades que integrem o Cadastro Único e as unidades públicas do SUAS, vinculando as despesas empenhadas no programa atividade dos serviços da PSB.</a:t>
            </a:r>
          </a:p>
          <a:p>
            <a:endParaRPr lang="pt-BR" dirty="0"/>
          </a:p>
        </p:txBody>
      </p:sp>
    </p:spTree>
    <p:extLst>
      <p:ext uri="{BB962C8B-B14F-4D97-AF65-F5344CB8AC3E}">
        <p14:creationId xmlns:p14="http://schemas.microsoft.com/office/powerpoint/2010/main" val="2092545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400" b="1" dirty="0">
                <a:cs typeface="Arial" pitchFamily="34" charset="0"/>
              </a:rPr>
              <a:t>PRESTAÇÃO DE CONTAS</a:t>
            </a:r>
            <a:br>
              <a:rPr lang="pt-BR" sz="4400" b="1" dirty="0">
                <a:cs typeface="Arial" pitchFamily="34" charset="0"/>
              </a:rPr>
            </a:br>
            <a:endParaRPr lang="pt-BR" sz="4400" b="1" dirty="0"/>
          </a:p>
        </p:txBody>
      </p:sp>
      <p:sp>
        <p:nvSpPr>
          <p:cNvPr id="3" name="Espaço Reservado para Conteúdo 2"/>
          <p:cNvSpPr>
            <a:spLocks noGrp="1"/>
          </p:cNvSpPr>
          <p:nvPr>
            <p:ph idx="1"/>
          </p:nvPr>
        </p:nvSpPr>
        <p:spPr>
          <a:xfrm>
            <a:off x="1097279" y="1845734"/>
            <a:ext cx="10365971" cy="4023360"/>
          </a:xfrm>
        </p:spPr>
        <p:txBody>
          <a:bodyPr>
            <a:normAutofit/>
          </a:bodyPr>
          <a:lstStyle/>
          <a:p>
            <a:pPr algn="just">
              <a:lnSpc>
                <a:spcPct val="100000"/>
              </a:lnSpc>
            </a:pPr>
            <a:r>
              <a:rPr lang="pt-BR" sz="3200" dirty="0">
                <a:latin typeface="Arial" panose="020B0604020202020204" pitchFamily="34" charset="0"/>
                <a:cs typeface="Arial" panose="020B0604020202020204" pitchFamily="34" charset="0"/>
              </a:rPr>
              <a:t>Será feita por meio do Demonstrativo Sintético Físico-Financeiro, conforme orientações da Diretoria-Executiva do Fundo Nacional de Assistência Social (DEFNAS/SNAS), atendendo a legislação vigente para o exercício. No sistema, haverá seção específica para prestação de contas do PROCAD-SUAS em relação à conta aberta para esse fim.</a:t>
            </a:r>
          </a:p>
          <a:p>
            <a:endParaRPr lang="pt-BR" dirty="0"/>
          </a:p>
        </p:txBody>
      </p:sp>
    </p:spTree>
    <p:extLst>
      <p:ext uri="{BB962C8B-B14F-4D97-AF65-F5344CB8AC3E}">
        <p14:creationId xmlns:p14="http://schemas.microsoft.com/office/powerpoint/2010/main" val="1257237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35368"/>
          </a:xfrm>
        </p:spPr>
        <p:txBody>
          <a:bodyPr>
            <a:normAutofit/>
          </a:bodyPr>
          <a:lstStyle/>
          <a:p>
            <a:pPr algn="ctr"/>
            <a:r>
              <a:rPr lang="pt-BR" sz="4400" dirty="0"/>
              <a:t>PRESTAÇÃO DE CONTAS</a:t>
            </a:r>
          </a:p>
        </p:txBody>
      </p:sp>
      <p:sp>
        <p:nvSpPr>
          <p:cNvPr id="3" name="Espaço Reservado para Conteúdo 2"/>
          <p:cNvSpPr>
            <a:spLocks noGrp="1"/>
          </p:cNvSpPr>
          <p:nvPr>
            <p:ph idx="1"/>
          </p:nvPr>
        </p:nvSpPr>
        <p:spPr>
          <a:xfrm>
            <a:off x="1238596" y="1471353"/>
            <a:ext cx="10291156" cy="4513811"/>
          </a:xfrm>
        </p:spPr>
        <p:txBody>
          <a:bodyPr>
            <a:noAutofit/>
          </a:bodyPr>
          <a:lstStyle/>
          <a:p>
            <a:pPr marL="68580" indent="0" algn="just">
              <a:lnSpc>
                <a:spcPct val="100000"/>
              </a:lnSpc>
              <a:buNone/>
            </a:pPr>
            <a:r>
              <a:rPr lang="pt-BR" sz="2200" dirty="0">
                <a:latin typeface="Arial" panose="020B0604020202020204" pitchFamily="34" charset="0"/>
                <a:cs typeface="Arial" panose="020B0604020202020204" pitchFamily="34" charset="0"/>
              </a:rPr>
              <a:t>Os documentos referentes às despesas do PROCAD-SUAS devem ser arquivados pelo órgão gestor da Política de Assistência Social, preferencialmente pelo Fundo Municipal de Assistência Social, assim como os relatórios de fiscalização in loco, quando houver, e as atas e resoluções do Conselho de Assistência Social (art. 7º e 20 da Portaria MDS nº 124, de 29 de junho 2017). </a:t>
            </a:r>
          </a:p>
          <a:p>
            <a:pPr marL="68580" indent="0" algn="just">
              <a:lnSpc>
                <a:spcPct val="100000"/>
              </a:lnSpc>
              <a:buNone/>
            </a:pPr>
            <a:r>
              <a:rPr lang="pt-BR" sz="2200" dirty="0">
                <a:latin typeface="Arial" panose="020B0604020202020204" pitchFamily="34" charset="0"/>
                <a:cs typeface="Arial" panose="020B0604020202020204" pitchFamily="34" charset="0"/>
              </a:rPr>
              <a:t>Os Fundos de Assistência Social dos Municípios deverão manter relação de pagamentos atualizada, da qual conste todas as despesas realizadas.</a:t>
            </a:r>
          </a:p>
          <a:p>
            <a:pPr marL="68580" indent="0" algn="just">
              <a:lnSpc>
                <a:spcPct val="100000"/>
              </a:lnSpc>
              <a:buNone/>
            </a:pPr>
            <a:r>
              <a:rPr lang="pt-BR" sz="2200" dirty="0">
                <a:latin typeface="Arial" panose="020B0604020202020204" pitchFamily="34" charset="0"/>
                <a:cs typeface="Arial" panose="020B0604020202020204" pitchFamily="34" charset="0"/>
              </a:rPr>
              <a:t>É importante o gestor verificar se a relação de pagamentos foi devidamente disponibilizada para consulta pública, preferencialmente em meio eletrônico, em seu sítio oficial, conforme disciplina o §2º do art. 13 da Portaria nº 124, de 29 de junho 2017.</a:t>
            </a:r>
          </a:p>
          <a:p>
            <a:endParaRPr lang="pt-BR" sz="2400" dirty="0"/>
          </a:p>
        </p:txBody>
      </p:sp>
    </p:spTree>
    <p:extLst>
      <p:ext uri="{BB962C8B-B14F-4D97-AF65-F5344CB8AC3E}">
        <p14:creationId xmlns:p14="http://schemas.microsoft.com/office/powerpoint/2010/main" val="3742705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43681"/>
          </a:xfrm>
        </p:spPr>
        <p:txBody>
          <a:bodyPr>
            <a:normAutofit/>
          </a:bodyPr>
          <a:lstStyle/>
          <a:p>
            <a:pPr algn="ctr"/>
            <a:r>
              <a:rPr lang="pt-BR" sz="4000" dirty="0"/>
              <a:t>REPROGRAMAÇÃO DOS RECURSOS</a:t>
            </a:r>
          </a:p>
        </p:txBody>
      </p:sp>
      <p:sp>
        <p:nvSpPr>
          <p:cNvPr id="3" name="Espaço Reservado para Conteúdo 2"/>
          <p:cNvSpPr>
            <a:spLocks noGrp="1"/>
          </p:cNvSpPr>
          <p:nvPr>
            <p:ph idx="1"/>
          </p:nvPr>
        </p:nvSpPr>
        <p:spPr>
          <a:xfrm>
            <a:off x="1097279" y="1845733"/>
            <a:ext cx="10482349" cy="4247495"/>
          </a:xfrm>
        </p:spPr>
        <p:txBody>
          <a:bodyPr/>
          <a:lstStyle/>
          <a:p>
            <a:pPr marL="0" indent="0" algn="just">
              <a:lnSpc>
                <a:spcPct val="100000"/>
              </a:lnSpc>
              <a:buNone/>
            </a:pPr>
            <a:r>
              <a:rPr lang="pt-BR" sz="2800" dirty="0">
                <a:latin typeface="Arial" pitchFamily="34" charset="0"/>
                <a:cs typeface="Arial" pitchFamily="34" charset="0"/>
              </a:rPr>
              <a:t>Os recursos poderão ser reprogramados para o exercício seguinte para utilização no próprio Programa a que pertencem até o término de vigência, conforme o disposto no art. 32 da Portaria MDS Nº 113, de 10 de dezembro de 2015.</a:t>
            </a:r>
          </a:p>
          <a:p>
            <a:pPr marL="0" indent="0" algn="just">
              <a:lnSpc>
                <a:spcPct val="100000"/>
              </a:lnSpc>
              <a:buNone/>
            </a:pPr>
            <a:r>
              <a:rPr lang="pt-BR" sz="2800" dirty="0">
                <a:latin typeface="Arial" pitchFamily="34" charset="0"/>
                <a:cs typeface="Arial" pitchFamily="34" charset="0"/>
              </a:rPr>
              <a:t>Se houver saldo financeiro, ao final do Programa, os recursos transferidos poderão ser reprogramados para as ações de Proteção Social Básica.</a:t>
            </a:r>
          </a:p>
          <a:p>
            <a:endParaRPr lang="pt-BR" dirty="0"/>
          </a:p>
        </p:txBody>
      </p:sp>
    </p:spTree>
    <p:extLst>
      <p:ext uri="{BB962C8B-B14F-4D97-AF65-F5344CB8AC3E}">
        <p14:creationId xmlns:p14="http://schemas.microsoft.com/office/powerpoint/2010/main" val="3481116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68619"/>
          </a:xfrm>
        </p:spPr>
        <p:txBody>
          <a:bodyPr>
            <a:normAutofit/>
          </a:bodyPr>
          <a:lstStyle/>
          <a:p>
            <a:pPr algn="ctr"/>
            <a:r>
              <a:rPr lang="pt-BR" sz="4000" dirty="0"/>
              <a:t>O QUE PODE EXECUTAR</a:t>
            </a:r>
          </a:p>
        </p:txBody>
      </p:sp>
      <p:sp>
        <p:nvSpPr>
          <p:cNvPr id="3" name="Espaço Reservado para Conteúdo 2"/>
          <p:cNvSpPr>
            <a:spLocks noGrp="1"/>
          </p:cNvSpPr>
          <p:nvPr>
            <p:ph idx="1"/>
          </p:nvPr>
        </p:nvSpPr>
        <p:spPr>
          <a:xfrm>
            <a:off x="1097279" y="1354975"/>
            <a:ext cx="10623665" cy="4630189"/>
          </a:xfrm>
        </p:spPr>
        <p:txBody>
          <a:bodyPr>
            <a:noAutofit/>
          </a:bodyPr>
          <a:lstStyle/>
          <a:p>
            <a:pPr marL="411480" indent="-34290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Contratar entrevistadores sociais para realização de cadastramento e atualização cadastral;</a:t>
            </a:r>
          </a:p>
          <a:p>
            <a:pPr marL="354330" indent="-28575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Pagar hora extra para equipe já existente, inclusive servidores efetivos; </a:t>
            </a:r>
          </a:p>
          <a:p>
            <a:pPr marL="354330" indent="-28575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Pagamento de servidores remanejados para execução da atividade em tempo integral;</a:t>
            </a:r>
          </a:p>
          <a:p>
            <a:pPr marL="354330" indent="-28575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Contratar entrevistadores e intérpretes indígenas, falantes das línguas indígenas locais, para atuar junto às equipes do Cadastro Único na comunicação com as famílias indígenas;</a:t>
            </a:r>
          </a:p>
          <a:p>
            <a:pPr marL="354330" indent="-28575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Contratar intérpretes ou tradutores, caso haja demanda de atendimento de famílias imigrantes;</a:t>
            </a:r>
          </a:p>
          <a:p>
            <a:pPr marL="354330" indent="-28575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Comprar materiais como computadores, impressoras, veículos, </a:t>
            </a:r>
            <a:r>
              <a:rPr lang="pt-BR" sz="1800" dirty="0" err="1">
                <a:solidFill>
                  <a:schemeClr val="tx1"/>
                </a:solidFill>
                <a:latin typeface="Arial" panose="020B0604020202020204" pitchFamily="34" charset="0"/>
                <a:cs typeface="Arial" panose="020B0604020202020204" pitchFamily="34" charset="0"/>
              </a:rPr>
              <a:t>etc</a:t>
            </a:r>
            <a:r>
              <a:rPr lang="pt-BR" sz="1800" dirty="0">
                <a:solidFill>
                  <a:schemeClr val="tx1"/>
                </a:solidFill>
                <a:latin typeface="Arial" panose="020B0604020202020204" pitchFamily="34" charset="0"/>
                <a:cs typeface="Arial" panose="020B0604020202020204" pitchFamily="34" charset="0"/>
              </a:rPr>
              <a:t>; </a:t>
            </a:r>
          </a:p>
          <a:p>
            <a:pPr marL="354330" indent="-28575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Abastecer os meios de transporte para as ações de busca ativa;</a:t>
            </a:r>
          </a:p>
          <a:p>
            <a:pPr marL="354330" indent="-28575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Aluguel de automóveis para facilitar a montagem de equipes volantes de cadastramento;</a:t>
            </a:r>
          </a:p>
          <a:p>
            <a:pPr marL="354330" indent="-28575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Realizar eventos para mobilização de famílias que precisam atualizar seus cadastros;</a:t>
            </a:r>
          </a:p>
          <a:p>
            <a:pPr marL="354330" indent="-285750" algn="just">
              <a:buFont typeface="Wingdings" panose="05000000000000000000" pitchFamily="2" charset="2"/>
              <a:buChar char="§"/>
            </a:pPr>
            <a:r>
              <a:rPr lang="pt-BR" sz="1800" dirty="0">
                <a:solidFill>
                  <a:schemeClr val="tx1"/>
                </a:solidFill>
                <a:latin typeface="Arial" panose="020B0604020202020204" pitchFamily="34" charset="0"/>
                <a:cs typeface="Arial" panose="020B0604020202020204" pitchFamily="34" charset="0"/>
              </a:rPr>
              <a:t>Outros gastos temporários em conformidade com as finalidades do Programa.</a:t>
            </a:r>
          </a:p>
          <a:p>
            <a:pPr algn="just"/>
            <a:endParaRPr lang="pt-BR" dirty="0"/>
          </a:p>
        </p:txBody>
      </p:sp>
    </p:spTree>
    <p:extLst>
      <p:ext uri="{BB962C8B-B14F-4D97-AF65-F5344CB8AC3E}">
        <p14:creationId xmlns:p14="http://schemas.microsoft.com/office/powerpoint/2010/main" val="3744403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01870"/>
          </a:xfrm>
        </p:spPr>
        <p:txBody>
          <a:bodyPr>
            <a:normAutofit/>
          </a:bodyPr>
          <a:lstStyle/>
          <a:p>
            <a:pPr algn="ctr"/>
            <a:r>
              <a:rPr lang="pt-BR" sz="4000" dirty="0"/>
              <a:t>O QUE NÃO PODE REALIZAR</a:t>
            </a:r>
          </a:p>
        </p:txBody>
      </p:sp>
      <p:sp>
        <p:nvSpPr>
          <p:cNvPr id="3" name="Espaço Reservado para Conteúdo 2"/>
          <p:cNvSpPr>
            <a:spLocks noGrp="1"/>
          </p:cNvSpPr>
          <p:nvPr>
            <p:ph idx="1"/>
          </p:nvPr>
        </p:nvSpPr>
        <p:spPr>
          <a:xfrm>
            <a:off x="1097280" y="1645920"/>
            <a:ext cx="10515600" cy="4223174"/>
          </a:xfrm>
        </p:spPr>
        <p:txBody>
          <a:bodyPr>
            <a:normAutofit/>
          </a:bodyPr>
          <a:lstStyle/>
          <a:p>
            <a:pPr algn="just">
              <a:lnSpc>
                <a:spcPct val="100000"/>
              </a:lnSpc>
              <a:buFont typeface="Wingdings" panose="05000000000000000000" pitchFamily="2" charset="2"/>
              <a:buChar char="§"/>
            </a:pPr>
            <a:r>
              <a:rPr lang="pt-BR" sz="2400" dirty="0"/>
              <a:t> </a:t>
            </a:r>
            <a:r>
              <a:rPr lang="pt-BR" dirty="0">
                <a:latin typeface="Arial" panose="020B0604020202020204" pitchFamily="34" charset="0"/>
                <a:cs typeface="Arial" panose="020B0604020202020204" pitchFamily="34" charset="0"/>
              </a:rPr>
              <a:t>aquisição de cestas básicas, urnas funerárias, enxovais e outros itens que configurem em benefício eventual (art. 22 da Lei 8.742/1993);</a:t>
            </a:r>
          </a:p>
          <a:p>
            <a:pPr algn="just">
              <a:lnSpc>
                <a:spcPct val="100000"/>
              </a:lnSpc>
              <a:buFont typeface="Wingdings" panose="05000000000000000000" pitchFamily="2" charset="2"/>
              <a:buChar char="§"/>
            </a:pPr>
            <a:r>
              <a:rPr lang="pt-BR" dirty="0">
                <a:latin typeface="Arial" panose="020B0604020202020204" pitchFamily="34" charset="0"/>
                <a:cs typeface="Arial" panose="020B0604020202020204" pitchFamily="34" charset="0"/>
              </a:rPr>
              <a:t> Aquisição e distribuição aos beneficiários de órteses e próteses, tais como aparelhos ortopédicos, dentaduras, dentre outros; cadeiras de roda, muletas, óculos e outros itens inerentes à área de saúde, integrantes do conjunto de recursos de tecnologia assistiva ou ajudas técnica específicas da área de saúde, bem como medicamentos, pagamento de exames médicos, apoio financeiro para tratamento de saúde fora do município, transporte de doentes, leites e dietas  de prescrição especial e fraldas descartáveis para pessoas que tem necessidades de uso (art. Da Resolução CNAS nº 39, de 9/12/2010).</a:t>
            </a:r>
          </a:p>
          <a:p>
            <a:pPr algn="just">
              <a:lnSpc>
                <a:spcPct val="100000"/>
              </a:lnSpc>
              <a:buFont typeface="Wingdings" panose="05000000000000000000" pitchFamily="2" charset="2"/>
              <a:buChar char="§"/>
            </a:pPr>
            <a:r>
              <a:rPr lang="pt-BR" dirty="0">
                <a:latin typeface="Arial" panose="020B0604020202020204" pitchFamily="34" charset="0"/>
                <a:cs typeface="Arial" panose="020B0604020202020204" pitchFamily="34" charset="0"/>
              </a:rPr>
              <a:t> Construção ou ampliação em qualquer imóvel.</a:t>
            </a:r>
          </a:p>
          <a:p>
            <a:endParaRPr lang="pt-BR" dirty="0"/>
          </a:p>
        </p:txBody>
      </p:sp>
    </p:spTree>
    <p:extLst>
      <p:ext uri="{BB962C8B-B14F-4D97-AF65-F5344CB8AC3E}">
        <p14:creationId xmlns:p14="http://schemas.microsoft.com/office/powerpoint/2010/main" val="1045591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3075" y="-157534"/>
            <a:ext cx="10058400" cy="1450757"/>
          </a:xfrm>
        </p:spPr>
        <p:txBody>
          <a:bodyPr>
            <a:normAutofit/>
          </a:bodyPr>
          <a:lstStyle/>
          <a:p>
            <a:pPr algn="ctr"/>
            <a:r>
              <a:rPr lang="pt-BR" sz="3200" dirty="0"/>
              <a:t>DOCUMENTOS OBRIGATÓRIOS </a:t>
            </a:r>
            <a:br>
              <a:rPr lang="pt-BR" sz="3200" dirty="0"/>
            </a:br>
            <a:r>
              <a:rPr lang="pt-BR" sz="3200" dirty="0"/>
              <a:t>PARA COMPOSIÇÃO DOS PROCESSOS DE PAGAMENTO</a:t>
            </a:r>
          </a:p>
        </p:txBody>
      </p:sp>
      <p:sp>
        <p:nvSpPr>
          <p:cNvPr id="3" name="Espaço Reservado para Conteúdo 2"/>
          <p:cNvSpPr>
            <a:spLocks noGrp="1"/>
          </p:cNvSpPr>
          <p:nvPr>
            <p:ph idx="1"/>
          </p:nvPr>
        </p:nvSpPr>
        <p:spPr>
          <a:xfrm>
            <a:off x="1097280" y="1384663"/>
            <a:ext cx="10058400" cy="4484431"/>
          </a:xfrm>
        </p:spPr>
        <p:txBody>
          <a:bodyPr>
            <a:noAutofit/>
          </a:bodyPr>
          <a:lstStyle/>
          <a:p>
            <a:pPr marL="0" indent="0">
              <a:buNone/>
            </a:pPr>
            <a:endParaRPr lang="pt-BR" dirty="0">
              <a:latin typeface="Arial" panose="020B0604020202020204" pitchFamily="34" charset="0"/>
              <a:cs typeface="Arial" panose="020B0604020202020204" pitchFamily="34" charset="0"/>
            </a:endParaRPr>
          </a:p>
          <a:p>
            <a:pPr marL="0" indent="0">
              <a:buNone/>
            </a:pPr>
            <a:r>
              <a:rPr lang="pt-BR" b="1" dirty="0">
                <a:latin typeface="Arial" panose="020B0604020202020204" pitchFamily="34" charset="0"/>
                <a:cs typeface="Arial" panose="020B0604020202020204" pitchFamily="34" charset="0"/>
              </a:rPr>
              <a:t>Art. 17 da Portaria 124/2017: </a:t>
            </a:r>
          </a:p>
          <a:p>
            <a:pPr marL="0" indent="0">
              <a:buNone/>
            </a:pPr>
            <a:r>
              <a:rPr lang="pt-BR" dirty="0">
                <a:latin typeface="Arial" panose="020B0604020202020204" pitchFamily="34" charset="0"/>
                <a:cs typeface="Arial" panose="020B0604020202020204" pitchFamily="34" charset="0"/>
              </a:rPr>
              <a:t>I- justificativa da despesa;</a:t>
            </a:r>
          </a:p>
          <a:p>
            <a:pPr marL="0" indent="0">
              <a:buNone/>
            </a:pPr>
            <a:r>
              <a:rPr lang="pt-BR" dirty="0">
                <a:latin typeface="Arial" panose="020B0604020202020204" pitchFamily="34" charset="0"/>
                <a:cs typeface="Arial" panose="020B0604020202020204" pitchFamily="34" charset="0"/>
              </a:rPr>
              <a:t>II- autorização do ordenador de despesa;</a:t>
            </a:r>
          </a:p>
          <a:p>
            <a:pPr marL="0" indent="0">
              <a:buNone/>
            </a:pPr>
            <a:r>
              <a:rPr lang="pt-BR" dirty="0">
                <a:latin typeface="Arial" panose="020B0604020202020204" pitchFamily="34" charset="0"/>
                <a:cs typeface="Arial" panose="020B0604020202020204" pitchFamily="34" charset="0"/>
              </a:rPr>
              <a:t>III- nota de empenho assinada;</a:t>
            </a:r>
          </a:p>
          <a:p>
            <a:pPr marL="0" indent="0">
              <a:buNone/>
            </a:pPr>
            <a:r>
              <a:rPr lang="pt-BR" dirty="0">
                <a:latin typeface="Arial" panose="020B0604020202020204" pitchFamily="34" charset="0"/>
                <a:cs typeface="Arial" panose="020B0604020202020204" pitchFamily="34" charset="0"/>
              </a:rPr>
              <a:t>IV- faturas e ordens de serviço;</a:t>
            </a:r>
          </a:p>
          <a:p>
            <a:pPr marL="0" indent="0">
              <a:buNone/>
            </a:pPr>
            <a:r>
              <a:rPr lang="pt-BR" dirty="0">
                <a:latin typeface="Arial" panose="020B0604020202020204" pitchFamily="34" charset="0"/>
                <a:cs typeface="Arial" panose="020B0604020202020204" pitchFamily="34" charset="0"/>
              </a:rPr>
              <a:t>V- nota de liquidação;</a:t>
            </a:r>
          </a:p>
          <a:p>
            <a:pPr marL="0" indent="0">
              <a:buNone/>
            </a:pPr>
            <a:r>
              <a:rPr lang="pt-BR" dirty="0">
                <a:latin typeface="Arial" panose="020B0604020202020204" pitchFamily="34" charset="0"/>
                <a:cs typeface="Arial" panose="020B0604020202020204" pitchFamily="34" charset="0"/>
              </a:rPr>
              <a:t>VI- ordens bancárias ou comprovantes de transferência;</a:t>
            </a:r>
          </a:p>
          <a:p>
            <a:pPr marL="0" indent="0">
              <a:buNone/>
            </a:pPr>
            <a:r>
              <a:rPr lang="pt-BR" dirty="0">
                <a:latin typeface="Arial" panose="020B0604020202020204" pitchFamily="34" charset="0"/>
                <a:cs typeface="Arial" panose="020B0604020202020204" pitchFamily="34" charset="0"/>
              </a:rPr>
              <a:t>VII- notas fiscais;</a:t>
            </a:r>
            <a:r>
              <a:rPr lang="pt-BR" dirty="0">
                <a:solidFill>
                  <a:schemeClr val="accent6">
                    <a:lumMod val="50000"/>
                  </a:schemeClr>
                </a:solidFill>
                <a:latin typeface="Arial" panose="020B0604020202020204" pitchFamily="34" charset="0"/>
                <a:cs typeface="Arial" panose="020B0604020202020204" pitchFamily="34" charset="0"/>
              </a:rPr>
              <a:t> (redação dada pela Port. 30 de 2/3/2022</a:t>
            </a:r>
          </a:p>
          <a:p>
            <a:pPr marL="0" indent="0">
              <a:buNone/>
            </a:pPr>
            <a:r>
              <a:rPr lang="pt-BR" dirty="0">
                <a:latin typeface="Arial" panose="020B0604020202020204" pitchFamily="34" charset="0"/>
                <a:cs typeface="Arial" panose="020B0604020202020204" pitchFamily="34" charset="0"/>
              </a:rPr>
              <a:t>VIII- extratos bancários.</a:t>
            </a:r>
            <a:endParaRPr lang="pt-BR"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59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90809"/>
            <a:ext cx="10058400" cy="1054517"/>
          </a:xfrm>
        </p:spPr>
        <p:txBody>
          <a:bodyPr>
            <a:normAutofit fontScale="90000"/>
          </a:bodyPr>
          <a:lstStyle/>
          <a:p>
            <a:pPr algn="ctr"/>
            <a:r>
              <a:rPr lang="pt-BR" sz="3200" dirty="0"/>
              <a:t>DOCUMENTOS OBRIGATÓRIOS</a:t>
            </a:r>
            <a:br>
              <a:rPr lang="pt-BR" sz="3200" dirty="0"/>
            </a:br>
            <a:r>
              <a:rPr lang="pt-BR" sz="3200" dirty="0"/>
              <a:t> PARA COMPOSIÇÃO DOS PROCESSOS DE PRESTAÇÃO DE CONTAS</a:t>
            </a:r>
          </a:p>
        </p:txBody>
      </p:sp>
      <p:sp>
        <p:nvSpPr>
          <p:cNvPr id="3" name="Espaço Reservado para Conteúdo 2"/>
          <p:cNvSpPr>
            <a:spLocks noGrp="1"/>
          </p:cNvSpPr>
          <p:nvPr>
            <p:ph idx="1"/>
          </p:nvPr>
        </p:nvSpPr>
        <p:spPr>
          <a:xfrm>
            <a:off x="1097280" y="1489166"/>
            <a:ext cx="10058400" cy="4450080"/>
          </a:xfrm>
        </p:spPr>
        <p:txBody>
          <a:bodyPr>
            <a:normAutofit fontScale="25000" lnSpcReduction="20000"/>
          </a:bodyPr>
          <a:lstStyle/>
          <a:p>
            <a:r>
              <a:rPr lang="pt-BR" sz="5600" b="1" dirty="0">
                <a:latin typeface="Arial" panose="020B0604020202020204" pitchFamily="34" charset="0"/>
                <a:cs typeface="Arial" panose="020B0604020202020204" pitchFamily="34" charset="0"/>
              </a:rPr>
              <a:t>Art. 18 da Portaria 124/2017:</a:t>
            </a:r>
          </a:p>
          <a:p>
            <a:r>
              <a:rPr lang="pt-BR" sz="5600" dirty="0">
                <a:latin typeface="Arial" panose="020B0604020202020204" pitchFamily="34" charset="0"/>
                <a:cs typeface="Arial" panose="020B0604020202020204" pitchFamily="34" charset="0"/>
              </a:rPr>
              <a:t>I- a relação de pagamento (de que trata o art. 13);</a:t>
            </a:r>
          </a:p>
          <a:p>
            <a:r>
              <a:rPr lang="pt-BR" sz="5600" dirty="0">
                <a:latin typeface="Arial" panose="020B0604020202020204" pitchFamily="34" charset="0"/>
                <a:cs typeface="Arial" panose="020B0604020202020204" pitchFamily="34" charset="0"/>
              </a:rPr>
              <a:t>II- Os quadros descritivos por grupo de despesas (de que trata o art.14);</a:t>
            </a:r>
          </a:p>
          <a:p>
            <a:r>
              <a:rPr lang="pt-BR" sz="5600" dirty="0">
                <a:latin typeface="Arial" panose="020B0604020202020204" pitchFamily="34" charset="0"/>
                <a:cs typeface="Arial" panose="020B0604020202020204" pitchFamily="34" charset="0"/>
              </a:rPr>
              <a:t>III- Extratos bancários;</a:t>
            </a:r>
          </a:p>
          <a:p>
            <a:r>
              <a:rPr lang="pt-BR" sz="5600" dirty="0">
                <a:latin typeface="Arial" panose="020B0604020202020204" pitchFamily="34" charset="0"/>
                <a:cs typeface="Arial" panose="020B0604020202020204" pitchFamily="34" charset="0"/>
              </a:rPr>
              <a:t>IV- Ordens bancárias ou comprovantes de transferências;</a:t>
            </a:r>
          </a:p>
          <a:p>
            <a:r>
              <a:rPr lang="pt-BR" sz="5600" dirty="0">
                <a:latin typeface="Arial" panose="020B0604020202020204" pitchFamily="34" charset="0"/>
                <a:cs typeface="Arial" panose="020B0604020202020204" pitchFamily="34" charset="0"/>
              </a:rPr>
              <a:t>V- Notas fiscais.</a:t>
            </a:r>
          </a:p>
          <a:p>
            <a:endParaRPr lang="pt-BR" sz="5600" dirty="0">
              <a:latin typeface="Arial" panose="020B0604020202020204" pitchFamily="34" charset="0"/>
              <a:cs typeface="Arial" panose="020B0604020202020204" pitchFamily="34" charset="0"/>
            </a:endParaRPr>
          </a:p>
          <a:p>
            <a:r>
              <a:rPr lang="pt-BR" sz="5600" b="1" dirty="0">
                <a:latin typeface="Arial" panose="020B0604020202020204" pitchFamily="34" charset="0"/>
                <a:cs typeface="Arial" panose="020B0604020202020204" pitchFamily="34" charset="0"/>
              </a:rPr>
              <a:t>Art. 19 da Portaria 124/2017 </a:t>
            </a:r>
            <a:r>
              <a:rPr lang="pt-BR" sz="5600" dirty="0">
                <a:latin typeface="Arial" panose="020B0604020202020204" pitchFamily="34" charset="0"/>
                <a:cs typeface="Arial" panose="020B0604020202020204" pitchFamily="34" charset="0"/>
              </a:rPr>
              <a:t>(Conforme a natureza da despesa realizada, deverão ainda compor os processos respectivos):</a:t>
            </a:r>
          </a:p>
          <a:p>
            <a:pPr fontAlgn="base"/>
            <a:r>
              <a:rPr lang="pt-BR" sz="5600" dirty="0">
                <a:latin typeface="Arial" panose="020B0604020202020204" pitchFamily="34" charset="0"/>
                <a:cs typeface="Arial" panose="020B0604020202020204" pitchFamily="34" charset="0"/>
              </a:rPr>
              <a:t>I – conciliação bancária;</a:t>
            </a:r>
          </a:p>
          <a:p>
            <a:pPr fontAlgn="base"/>
            <a:r>
              <a:rPr lang="pt-BR" sz="5600" dirty="0">
                <a:latin typeface="Arial" panose="020B0604020202020204" pitchFamily="34" charset="0"/>
                <a:cs typeface="Arial" panose="020B0604020202020204" pitchFamily="34" charset="0"/>
              </a:rPr>
              <a:t>II – instrumentos de parcerias formalizadas com entidades privadas;</a:t>
            </a:r>
          </a:p>
          <a:p>
            <a:pPr fontAlgn="base"/>
            <a:r>
              <a:rPr lang="pt-BR" sz="5600" dirty="0">
                <a:latin typeface="Arial" panose="020B0604020202020204" pitchFamily="34" charset="0"/>
                <a:cs typeface="Arial" panose="020B0604020202020204" pitchFamily="34" charset="0"/>
              </a:rPr>
              <a:t>III – balancete financeiro;</a:t>
            </a:r>
          </a:p>
          <a:p>
            <a:pPr fontAlgn="base"/>
            <a:r>
              <a:rPr lang="pt-BR" sz="5600" dirty="0">
                <a:latin typeface="Arial" panose="020B0604020202020204" pitchFamily="34" charset="0"/>
                <a:cs typeface="Arial" panose="020B0604020202020204" pitchFamily="34" charset="0"/>
              </a:rPr>
              <a:t>IV – memorial fotográfico;</a:t>
            </a:r>
          </a:p>
          <a:p>
            <a:pPr fontAlgn="base"/>
            <a:r>
              <a:rPr lang="pt-BR" sz="5600" dirty="0">
                <a:latin typeface="Arial" panose="020B0604020202020204" pitchFamily="34" charset="0"/>
                <a:cs typeface="Arial" panose="020B0604020202020204" pitchFamily="34" charset="0"/>
              </a:rPr>
              <a:t>V – relação ou relatório de recebimento de bens e serviços;</a:t>
            </a:r>
          </a:p>
          <a:p>
            <a:pPr fontAlgn="base"/>
            <a:r>
              <a:rPr lang="pt-BR" sz="5600" dirty="0">
                <a:latin typeface="Arial" panose="020B0604020202020204" pitchFamily="34" charset="0"/>
                <a:cs typeface="Arial" panose="020B0604020202020204" pitchFamily="34" charset="0"/>
              </a:rPr>
              <a:t>VI – demonstrativo de execução da receita e despesa.</a:t>
            </a:r>
          </a:p>
          <a:p>
            <a:endParaRPr lang="pt-BR" dirty="0"/>
          </a:p>
        </p:txBody>
      </p:sp>
    </p:spTree>
    <p:extLst>
      <p:ext uri="{BB962C8B-B14F-4D97-AF65-F5344CB8AC3E}">
        <p14:creationId xmlns:p14="http://schemas.microsoft.com/office/powerpoint/2010/main" val="4092398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327564" y="1620951"/>
            <a:ext cx="8379229" cy="3970318"/>
          </a:xfrm>
          <a:prstGeom prst="rect">
            <a:avLst/>
          </a:prstGeom>
        </p:spPr>
        <p:txBody>
          <a:bodyPr wrap="square">
            <a:spAutoFit/>
          </a:bodyPr>
          <a:lstStyle/>
          <a:p>
            <a:pPr>
              <a:buFont typeface="Wingdings" panose="05000000000000000000" pitchFamily="2" charset="2"/>
              <a:buChar char="ü"/>
            </a:pPr>
            <a:r>
              <a:rPr lang="pt-BR" sz="2800" dirty="0"/>
              <a:t> Conversar e interagir para não ser responsabilizado;</a:t>
            </a:r>
          </a:p>
          <a:p>
            <a:pPr marL="68580" indent="0">
              <a:buNone/>
            </a:pPr>
            <a:endParaRPr lang="pt-BR" sz="2800" dirty="0"/>
          </a:p>
          <a:p>
            <a:pPr>
              <a:buFont typeface="Wingdings" panose="05000000000000000000" pitchFamily="2" charset="2"/>
              <a:buChar char="ü"/>
            </a:pPr>
            <a:r>
              <a:rPr lang="pt-BR" sz="2800" dirty="0"/>
              <a:t> Planejar para utilizar;</a:t>
            </a:r>
          </a:p>
          <a:p>
            <a:pPr marL="68580" indent="0">
              <a:buNone/>
            </a:pPr>
            <a:endParaRPr lang="pt-BR" sz="2800" dirty="0"/>
          </a:p>
          <a:p>
            <a:pPr>
              <a:buFont typeface="Wingdings" panose="05000000000000000000" pitchFamily="2" charset="2"/>
              <a:buChar char="ü"/>
            </a:pPr>
            <a:r>
              <a:rPr lang="pt-BR" sz="2800" dirty="0"/>
              <a:t> Capacitar para executar;</a:t>
            </a:r>
          </a:p>
          <a:p>
            <a:pPr marL="68580" indent="0">
              <a:buNone/>
            </a:pPr>
            <a:endParaRPr lang="pt-BR" sz="2800" dirty="0"/>
          </a:p>
          <a:p>
            <a:pPr>
              <a:buFont typeface="Wingdings" panose="05000000000000000000" pitchFamily="2" charset="2"/>
              <a:buChar char="ü"/>
            </a:pPr>
            <a:r>
              <a:rPr lang="pt-BR" sz="2800" dirty="0"/>
              <a:t> Orientar para não errar;</a:t>
            </a:r>
          </a:p>
          <a:p>
            <a:pPr marL="68580" indent="0">
              <a:buNone/>
            </a:pPr>
            <a:endParaRPr lang="pt-BR" sz="2800" dirty="0"/>
          </a:p>
          <a:p>
            <a:pPr>
              <a:buFont typeface="Wingdings" panose="05000000000000000000" pitchFamily="2" charset="2"/>
              <a:buChar char="ü"/>
            </a:pPr>
            <a:r>
              <a:rPr lang="pt-BR" sz="2800" dirty="0"/>
              <a:t> Prestar contas (transparência).</a:t>
            </a:r>
          </a:p>
        </p:txBody>
      </p:sp>
    </p:spTree>
    <p:extLst>
      <p:ext uri="{BB962C8B-B14F-4D97-AF65-F5344CB8AC3E}">
        <p14:creationId xmlns:p14="http://schemas.microsoft.com/office/powerpoint/2010/main" val="1446255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86246" y="1770579"/>
            <a:ext cx="8969434" cy="3554819"/>
          </a:xfrm>
          <a:prstGeom prst="rect">
            <a:avLst/>
          </a:prstGeom>
        </p:spPr>
        <p:txBody>
          <a:bodyPr wrap="square">
            <a:spAutoFit/>
          </a:bodyPr>
          <a:lstStyle/>
          <a:p>
            <a:pPr algn="ctr"/>
            <a:r>
              <a:rPr lang="pt-BR" sz="3600" b="1" dirty="0">
                <a:solidFill>
                  <a:srgbClr val="002060"/>
                </a:solidFill>
                <a:latin typeface="Arial Narrow" panose="020B0606020202030204" pitchFamily="34" charset="0"/>
              </a:rPr>
              <a:t>SUPERINTENDÊNCIA DE ADMINISTRAÇÃO E FINANÇAS</a:t>
            </a:r>
          </a:p>
          <a:p>
            <a:pPr algn="ctr"/>
            <a:r>
              <a:rPr lang="pt-BR" b="1" dirty="0">
                <a:solidFill>
                  <a:schemeClr val="accent5">
                    <a:lumMod val="75000"/>
                  </a:schemeClr>
                </a:solidFill>
                <a:latin typeface="Arial Narrow" panose="020B0606020202030204" pitchFamily="34" charset="0"/>
              </a:rPr>
              <a:t/>
            </a:r>
            <a:br>
              <a:rPr lang="pt-BR" b="1" dirty="0">
                <a:solidFill>
                  <a:schemeClr val="accent5">
                    <a:lumMod val="75000"/>
                  </a:schemeClr>
                </a:solidFill>
                <a:latin typeface="Arial Narrow" panose="020B0606020202030204" pitchFamily="34" charset="0"/>
              </a:rPr>
            </a:br>
            <a:r>
              <a:rPr lang="pt-BR" sz="2300" b="1" dirty="0">
                <a:solidFill>
                  <a:srgbClr val="0070C0"/>
                </a:solidFill>
                <a:latin typeface="Arial Narrow" panose="020B0606020202030204" pitchFamily="34" charset="0"/>
              </a:rPr>
              <a:t> COORDENADORIA DE ORÇAMENTO, FINANÇAS E CONTABILIDADE</a:t>
            </a:r>
            <a:r>
              <a:rPr lang="pt-BR" sz="2000" b="1" dirty="0">
                <a:solidFill>
                  <a:srgbClr val="0070C0"/>
                </a:solidFill>
                <a:latin typeface="Arial Narrow" panose="020B0606020202030204" pitchFamily="34" charset="0"/>
              </a:rPr>
              <a:t/>
            </a:r>
            <a:br>
              <a:rPr lang="pt-BR" sz="2000" b="1" dirty="0">
                <a:solidFill>
                  <a:srgbClr val="0070C0"/>
                </a:solidFill>
                <a:latin typeface="Arial Narrow" panose="020B0606020202030204" pitchFamily="34" charset="0"/>
              </a:rPr>
            </a:br>
            <a:r>
              <a:rPr lang="pt-BR" sz="2000" b="1" dirty="0">
                <a:solidFill>
                  <a:srgbClr val="0070C0"/>
                </a:solidFill>
                <a:latin typeface="Arial Narrow" panose="020B0606020202030204" pitchFamily="34" charset="0"/>
              </a:rPr>
              <a:t/>
            </a:r>
            <a:br>
              <a:rPr lang="pt-BR" sz="2000" b="1" dirty="0">
                <a:solidFill>
                  <a:srgbClr val="0070C0"/>
                </a:solidFill>
                <a:latin typeface="Arial Narrow" panose="020B0606020202030204" pitchFamily="34" charset="0"/>
              </a:rPr>
            </a:br>
            <a:endParaRPr lang="pt-BR" sz="2000" b="1" dirty="0">
              <a:solidFill>
                <a:srgbClr val="0070C0"/>
              </a:solidFill>
              <a:latin typeface="Arial Narrow" panose="020B0606020202030204" pitchFamily="34" charset="0"/>
            </a:endParaRPr>
          </a:p>
          <a:p>
            <a:pPr algn="ctr"/>
            <a:endParaRPr lang="pt-BR" b="1" dirty="0">
              <a:solidFill>
                <a:srgbClr val="0070C0"/>
              </a:solidFill>
              <a:latin typeface="Arial Narrow" panose="020B0606020202030204" pitchFamily="34" charset="0"/>
            </a:endParaRPr>
          </a:p>
          <a:p>
            <a:pPr algn="ctr"/>
            <a:endParaRPr lang="pt-BR" b="1" dirty="0">
              <a:solidFill>
                <a:srgbClr val="0070C0"/>
              </a:solidFill>
              <a:latin typeface="Arial Narrow" panose="020B0606020202030204" pitchFamily="34" charset="0"/>
            </a:endParaRPr>
          </a:p>
          <a:p>
            <a:pPr algn="ctr"/>
            <a:r>
              <a:rPr lang="pt-BR" b="1" dirty="0">
                <a:solidFill>
                  <a:srgbClr val="0070C0"/>
                </a:solidFill>
                <a:latin typeface="Arial Narrow" panose="020B0606020202030204" pitchFamily="34" charset="0"/>
              </a:rPr>
              <a:t>UNIDADE DE CONVÊNIO FEDERAL</a:t>
            </a:r>
          </a:p>
          <a:p>
            <a:pPr algn="ctr"/>
            <a:r>
              <a:rPr lang="pt-BR" b="1" dirty="0">
                <a:solidFill>
                  <a:srgbClr val="0070C0"/>
                </a:solidFill>
                <a:latin typeface="Arial Narrow" panose="020B0606020202030204" pitchFamily="34" charset="0"/>
              </a:rPr>
              <a:t>TELEFONES: 3318-4108 / 3318-4184</a:t>
            </a:r>
          </a:p>
        </p:txBody>
      </p:sp>
    </p:spTree>
    <p:extLst>
      <p:ext uri="{BB962C8B-B14F-4D97-AF65-F5344CB8AC3E}">
        <p14:creationId xmlns:p14="http://schemas.microsoft.com/office/powerpoint/2010/main" val="159553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10974"/>
          </a:xfrm>
        </p:spPr>
        <p:txBody>
          <a:bodyPr>
            <a:normAutofit fontScale="90000"/>
          </a:bodyPr>
          <a:lstStyle/>
          <a:p>
            <a:pPr algn="ctr"/>
            <a:r>
              <a:rPr lang="pt-BR" sz="4000" dirty="0"/>
              <a:t>Planejamento para o uso adequado</a:t>
            </a:r>
            <a:br>
              <a:rPr lang="pt-BR" sz="4000" dirty="0"/>
            </a:br>
            <a:r>
              <a:rPr lang="pt-BR" sz="4000" dirty="0"/>
              <a:t> dos Recursos do IGD-M</a:t>
            </a:r>
          </a:p>
        </p:txBody>
      </p:sp>
      <p:sp>
        <p:nvSpPr>
          <p:cNvPr id="3" name="Espaço Reservado para Conteúdo 2"/>
          <p:cNvSpPr>
            <a:spLocks noGrp="1"/>
          </p:cNvSpPr>
          <p:nvPr>
            <p:ph idx="1"/>
          </p:nvPr>
        </p:nvSpPr>
        <p:spPr>
          <a:xfrm>
            <a:off x="1097280" y="1549643"/>
            <a:ext cx="10398034" cy="4023360"/>
          </a:xfrm>
        </p:spPr>
        <p:txBody>
          <a:bodyPr>
            <a:normAutofit fontScale="92500"/>
          </a:bodyPr>
          <a:lstStyle/>
          <a:p>
            <a:pPr marL="68580" indent="0" algn="just">
              <a:buNone/>
            </a:pPr>
            <a:r>
              <a:rPr lang="pt-BR" sz="2400" dirty="0">
                <a:solidFill>
                  <a:schemeClr val="tx1">
                    <a:lumMod val="95000"/>
                    <a:lumOff val="5000"/>
                  </a:schemeClr>
                </a:solidFill>
                <a:latin typeface="Arial" panose="020B0604020202020204" pitchFamily="34" charset="0"/>
                <a:cs typeface="Arial" panose="020B0604020202020204" pitchFamily="34" charset="0"/>
              </a:rPr>
              <a:t>De forma resumida, “administração é o processo de planejar, organizar, dirigir e controlar o uso de recursos a fim de alcançar os objetivos”.</a:t>
            </a:r>
          </a:p>
          <a:p>
            <a:pPr marL="68580" indent="0" algn="just">
              <a:buNone/>
            </a:pPr>
            <a:r>
              <a:rPr lang="pt-BR" sz="2400" dirty="0">
                <a:solidFill>
                  <a:schemeClr val="tx1">
                    <a:lumMod val="95000"/>
                    <a:lumOff val="5000"/>
                  </a:schemeClr>
                </a:solidFill>
                <a:latin typeface="Arial" panose="020B0604020202020204" pitchFamily="34" charset="0"/>
                <a:cs typeface="Arial" panose="020B0604020202020204" pitchFamily="34" charset="0"/>
              </a:rPr>
              <a:t/>
            </a:r>
            <a:br>
              <a:rPr lang="pt-BR" sz="2400" dirty="0">
                <a:solidFill>
                  <a:schemeClr val="tx1">
                    <a:lumMod val="95000"/>
                    <a:lumOff val="5000"/>
                  </a:schemeClr>
                </a:solidFill>
                <a:latin typeface="Arial" panose="020B0604020202020204" pitchFamily="34" charset="0"/>
                <a:cs typeface="Arial" panose="020B0604020202020204" pitchFamily="34" charset="0"/>
              </a:rPr>
            </a:br>
            <a:r>
              <a:rPr lang="pt-BR" sz="2400" dirty="0">
                <a:solidFill>
                  <a:schemeClr val="tx1">
                    <a:lumMod val="95000"/>
                    <a:lumOff val="5000"/>
                  </a:schemeClr>
                </a:solidFill>
                <a:latin typeface="Arial" panose="020B0604020202020204" pitchFamily="34" charset="0"/>
                <a:cs typeface="Arial" panose="020B0604020202020204" pitchFamily="34" charset="0"/>
              </a:rPr>
              <a:t>O Gestor Municipal elenca as ações e as atividades a serem financiadas com os recursos do IGD-M, estabelecendo uma ordem de prioridades, que será executada à medida que os recursos forem recebidos.</a:t>
            </a:r>
          </a:p>
          <a:p>
            <a:pPr marL="68580" indent="0" algn="just">
              <a:buNone/>
            </a:pPr>
            <a:endParaRPr lang="pt-BR" sz="2400" dirty="0">
              <a:solidFill>
                <a:schemeClr val="tx1">
                  <a:lumMod val="95000"/>
                  <a:lumOff val="5000"/>
                </a:schemeClr>
              </a:solidFill>
              <a:latin typeface="Arial" panose="020B0604020202020204" pitchFamily="34" charset="0"/>
              <a:cs typeface="Arial" panose="020B0604020202020204" pitchFamily="34" charset="0"/>
            </a:endParaRPr>
          </a:p>
          <a:p>
            <a:pPr marL="68580" indent="0" algn="just">
              <a:buNone/>
            </a:pPr>
            <a:r>
              <a:rPr lang="pt-BR" sz="2400" dirty="0">
                <a:solidFill>
                  <a:schemeClr val="tx1">
                    <a:lumMod val="95000"/>
                    <a:lumOff val="5000"/>
                  </a:schemeClr>
                </a:solidFill>
                <a:latin typeface="Arial" panose="020B0604020202020204" pitchFamily="34" charset="0"/>
                <a:cs typeface="Arial" panose="020B0604020202020204" pitchFamily="34" charset="0"/>
              </a:rPr>
              <a:t>As atividades a serem desenvolvidas com os recursos deverão ser planejadas pelo Gestor Municipal do PBF de maneira integrada e articulada, levando em consideração as demandas e necessidades da gestão do Programa, no que se refere às áreas de Assistência Social, Saúde e Educação. </a:t>
            </a:r>
          </a:p>
          <a:p>
            <a:endParaRPr lang="pt-BR" dirty="0"/>
          </a:p>
        </p:txBody>
      </p:sp>
    </p:spTree>
    <p:extLst>
      <p:ext uri="{BB962C8B-B14F-4D97-AF65-F5344CB8AC3E}">
        <p14:creationId xmlns:p14="http://schemas.microsoft.com/office/powerpoint/2010/main" val="2708375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32597"/>
          </a:xfrm>
        </p:spPr>
        <p:txBody>
          <a:bodyPr>
            <a:normAutofit/>
          </a:bodyPr>
          <a:lstStyle/>
          <a:p>
            <a:pPr algn="ctr"/>
            <a:r>
              <a:rPr lang="pt-BR" sz="4400" dirty="0"/>
              <a:t>Compromisso com o Controle Social</a:t>
            </a:r>
          </a:p>
        </p:txBody>
      </p:sp>
      <p:sp>
        <p:nvSpPr>
          <p:cNvPr id="3" name="Espaço Reservado para Conteúdo 2"/>
          <p:cNvSpPr>
            <a:spLocks noGrp="1"/>
          </p:cNvSpPr>
          <p:nvPr>
            <p:ph idx="1"/>
          </p:nvPr>
        </p:nvSpPr>
        <p:spPr/>
        <p:txBody>
          <a:bodyPr/>
          <a:lstStyle/>
          <a:p>
            <a:pPr algn="just"/>
            <a:r>
              <a:rPr lang="pt-BR" sz="2800" dirty="0">
                <a:latin typeface="Arial" panose="020B0604020202020204" pitchFamily="34" charset="0"/>
                <a:cs typeface="Arial" panose="020B0604020202020204" pitchFamily="34" charset="0"/>
              </a:rPr>
              <a:t>O município deverá destinar </a:t>
            </a:r>
            <a:r>
              <a:rPr lang="pt-BR" sz="2800" b="1" dirty="0">
                <a:latin typeface="Arial" panose="020B0604020202020204" pitchFamily="34" charset="0"/>
                <a:cs typeface="Arial" panose="020B0604020202020204" pitchFamily="34" charset="0"/>
              </a:rPr>
              <a:t>no mínimo 3% </a:t>
            </a:r>
            <a:r>
              <a:rPr lang="pt-BR" sz="2800" dirty="0">
                <a:latin typeface="Arial" panose="020B0604020202020204" pitchFamily="34" charset="0"/>
                <a:cs typeface="Arial" panose="020B0604020202020204" pitchFamily="34" charset="0"/>
              </a:rPr>
              <a:t>dos recursos recebidos pelo IGD-M ao colegiado que acompanha as ações do PBF e do Cadastro Único, executando o controle social segundo a sistemática fixada no Decreto </a:t>
            </a:r>
            <a:r>
              <a:rPr lang="pt-BR" sz="2800" dirty="0" smtClean="0">
                <a:latin typeface="Arial" panose="020B0604020202020204" pitchFamily="34" charset="0"/>
                <a:cs typeface="Arial" panose="020B0604020202020204" pitchFamily="34" charset="0"/>
              </a:rPr>
              <a:t>nº 10.852, de 8 de novembro de 2021</a:t>
            </a:r>
            <a:r>
              <a:rPr lang="pt-BR" sz="2800" dirty="0" smtClean="0">
                <a:latin typeface="Arial" panose="020B0604020202020204" pitchFamily="34" charset="0"/>
                <a:cs typeface="Arial" panose="020B0604020202020204" pitchFamily="34" charset="0"/>
              </a:rPr>
              <a:t>.</a:t>
            </a:r>
            <a:endParaRPr lang="pt-BR" sz="2800" dirty="0">
              <a:latin typeface="Arial" panose="020B0604020202020204" pitchFamily="34" charset="0"/>
              <a:cs typeface="Arial" panose="020B0604020202020204" pitchFamily="34" charset="0"/>
            </a:endParaRPr>
          </a:p>
          <a:p>
            <a:pPr marL="68580" indent="0" algn="just">
              <a:buNone/>
            </a:pPr>
            <a:endParaRPr lang="pt-BR" sz="2800" dirty="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Não deve esquecer que a execução desses recursos também deverá fazer parte da comprovação dos gastos.</a:t>
            </a:r>
            <a:endParaRPr lang="pt-BR" sz="2800" dirty="0"/>
          </a:p>
          <a:p>
            <a:endParaRPr lang="pt-BR" dirty="0"/>
          </a:p>
        </p:txBody>
      </p:sp>
    </p:spTree>
    <p:extLst>
      <p:ext uri="{BB962C8B-B14F-4D97-AF65-F5344CB8AC3E}">
        <p14:creationId xmlns:p14="http://schemas.microsoft.com/office/powerpoint/2010/main" val="1156312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897762"/>
          </a:xfrm>
        </p:spPr>
        <p:txBody>
          <a:bodyPr>
            <a:normAutofit fontScale="90000"/>
          </a:bodyPr>
          <a:lstStyle/>
          <a:p>
            <a:pPr algn="ctr"/>
            <a:r>
              <a:rPr lang="pt-BR" sz="3600" dirty="0"/>
              <a:t>PLANEJAMENTO INTERSETORIAL</a:t>
            </a:r>
            <a:br>
              <a:rPr lang="pt-BR" sz="3600" dirty="0"/>
            </a:br>
            <a:r>
              <a:rPr lang="pt-BR" sz="3600" dirty="0"/>
              <a:t> DO USO DOS RECURSOS</a:t>
            </a:r>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03863" y="1576251"/>
            <a:ext cx="7132319" cy="4292737"/>
          </a:xfrm>
          <a:prstGeom prst="roundRect">
            <a:avLst>
              <a:gd name="adj" fmla="val 8594"/>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815944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50014"/>
          </a:xfrm>
        </p:spPr>
        <p:txBody>
          <a:bodyPr>
            <a:normAutofit/>
          </a:bodyPr>
          <a:lstStyle/>
          <a:p>
            <a:pPr algn="ctr"/>
            <a:r>
              <a:rPr lang="pt-BR" sz="4400" dirty="0"/>
              <a:t>Planejamento de gastos do IGD</a:t>
            </a:r>
          </a:p>
        </p:txBody>
      </p:sp>
      <p:sp>
        <p:nvSpPr>
          <p:cNvPr id="3" name="Espaço Reservado para Conteúdo 2"/>
          <p:cNvSpPr>
            <a:spLocks noGrp="1"/>
          </p:cNvSpPr>
          <p:nvPr>
            <p:ph idx="1"/>
          </p:nvPr>
        </p:nvSpPr>
        <p:spPr/>
        <p:txBody>
          <a:bodyPr/>
          <a:lstStyle/>
          <a:p>
            <a:pPr marL="0" indent="0" algn="just">
              <a:spcBef>
                <a:spcPct val="0"/>
              </a:spcBef>
              <a:buNone/>
            </a:pPr>
            <a:r>
              <a:rPr lang="pt-BR" dirty="0">
                <a:latin typeface="Arial" pitchFamily="34" charset="0"/>
                <a:cs typeface="Arial" pitchFamily="34" charset="0"/>
              </a:rPr>
              <a:t>Concluído o planejamento, o Gestor do PBF deverá definir, juntamente com a área responsável pela contabilidade, orçamento e finanças, em quais modalidades de aplicação (custeio/investimento) os recursos serão inseridos no orçamento municipal;</a:t>
            </a:r>
          </a:p>
          <a:p>
            <a:pPr marL="0" indent="0" algn="just">
              <a:spcBef>
                <a:spcPct val="0"/>
              </a:spcBef>
              <a:buNone/>
            </a:pPr>
            <a:endParaRPr lang="pt-BR" dirty="0">
              <a:latin typeface="Arial" pitchFamily="34" charset="0"/>
              <a:cs typeface="Arial" pitchFamily="34" charset="0"/>
            </a:endParaRPr>
          </a:p>
          <a:p>
            <a:pPr marL="0" indent="0" algn="just">
              <a:spcBef>
                <a:spcPct val="0"/>
              </a:spcBef>
              <a:buNone/>
            </a:pPr>
            <a:r>
              <a:rPr lang="pt-BR" dirty="0">
                <a:latin typeface="Arial" pitchFamily="34" charset="0"/>
                <a:cs typeface="Arial" pitchFamily="34" charset="0"/>
              </a:rPr>
              <a:t>O Gestor do PBF deve trabalhar em conjunto com o Gestor do FMAS para agilizar a aquisição de bens e serviços com recursos do IGD, com vistas a reduzir os valores a serem reprogramados para o exercício seguinte;</a:t>
            </a:r>
          </a:p>
          <a:p>
            <a:pPr marL="0" indent="0" algn="just">
              <a:spcBef>
                <a:spcPct val="0"/>
              </a:spcBef>
              <a:buNone/>
            </a:pPr>
            <a:endParaRPr lang="pt-BR" dirty="0">
              <a:latin typeface="Arial" pitchFamily="34" charset="0"/>
              <a:cs typeface="Arial" pitchFamily="34" charset="0"/>
            </a:endParaRPr>
          </a:p>
          <a:p>
            <a:pPr marL="0" indent="0" algn="just">
              <a:spcBef>
                <a:spcPct val="0"/>
              </a:spcBef>
              <a:buNone/>
            </a:pPr>
            <a:r>
              <a:rPr lang="pt-BR" dirty="0">
                <a:latin typeface="Arial" pitchFamily="34" charset="0"/>
                <a:cs typeface="Arial" pitchFamily="34" charset="0"/>
              </a:rPr>
              <a:t>A incorporação do planejamento de gastos do IGD deve ser feita no MOMENTO DA PROPOSTA DA LEI ORÇAMENTÁRIA – PLOA ou quando houver reprogramação, nos momentos e nos limites impostos pela LDO.</a:t>
            </a:r>
          </a:p>
          <a:p>
            <a:endParaRPr lang="pt-BR" dirty="0"/>
          </a:p>
        </p:txBody>
      </p:sp>
    </p:spTree>
    <p:extLst>
      <p:ext uri="{BB962C8B-B14F-4D97-AF65-F5344CB8AC3E}">
        <p14:creationId xmlns:p14="http://schemas.microsoft.com/office/powerpoint/2010/main" val="489101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976139"/>
          </a:xfrm>
        </p:spPr>
        <p:txBody>
          <a:bodyPr>
            <a:normAutofit fontScale="90000"/>
          </a:bodyPr>
          <a:lstStyle/>
          <a:p>
            <a:pPr algn="ctr"/>
            <a:r>
              <a:rPr lang="pt-BR" sz="4000" dirty="0"/>
              <a:t>Como saber se o uso do recurso </a:t>
            </a:r>
            <a:br>
              <a:rPr lang="pt-BR" sz="4000" dirty="0"/>
            </a:br>
            <a:r>
              <a:rPr lang="pt-BR" sz="4000" dirty="0"/>
              <a:t>está correto?</a:t>
            </a:r>
          </a:p>
        </p:txBody>
      </p:sp>
      <p:sp>
        <p:nvSpPr>
          <p:cNvPr id="3" name="Espaço Reservado para Conteúdo 2"/>
          <p:cNvSpPr>
            <a:spLocks noGrp="1"/>
          </p:cNvSpPr>
          <p:nvPr>
            <p:ph idx="1"/>
          </p:nvPr>
        </p:nvSpPr>
        <p:spPr>
          <a:xfrm>
            <a:off x="1097280" y="1550126"/>
            <a:ext cx="10511246" cy="4318968"/>
          </a:xfrm>
        </p:spPr>
        <p:txBody>
          <a:bodyPr>
            <a:normAutofit fontScale="92500" lnSpcReduction="10000"/>
          </a:bodyPr>
          <a:lstStyle/>
          <a:p>
            <a:pPr marL="68580" indent="0" algn="just">
              <a:lnSpc>
                <a:spcPct val="110000"/>
              </a:lnSpc>
              <a:buNone/>
            </a:pPr>
            <a:r>
              <a:rPr lang="pt-BR" sz="2200" dirty="0">
                <a:latin typeface="Arial" panose="020B0604020202020204" pitchFamily="34" charset="0"/>
                <a:cs typeface="Arial" panose="020B0604020202020204" pitchFamily="34" charset="0"/>
              </a:rPr>
              <a:t>Após a decisão conjunta sobre as prioridades para utilização dos recursos do IGD e os procedimentos para sua incorporação ao orçamento municipal, para ter mais segurança quanto ao direcionamento correto dos recursos, o gestor municipal pode fazer três perguntas:</a:t>
            </a:r>
          </a:p>
          <a:p>
            <a:pPr marL="68580" indent="0" algn="just">
              <a:lnSpc>
                <a:spcPct val="110000"/>
              </a:lnSpc>
              <a:buNone/>
            </a:pPr>
            <a:r>
              <a:rPr lang="pt-BR" sz="2200" dirty="0">
                <a:latin typeface="Arial" panose="020B0604020202020204" pitchFamily="34" charset="0"/>
                <a:cs typeface="Arial" panose="020B0604020202020204" pitchFamily="34" charset="0"/>
              </a:rPr>
              <a:t>1) A utilização dos recursos foi decidida em conjunto pelas áreas de assistência social, saúde e educação e contou com a participação da Instância de Controle Social?</a:t>
            </a:r>
          </a:p>
          <a:p>
            <a:pPr marL="68580" indent="0" algn="just">
              <a:lnSpc>
                <a:spcPct val="110000"/>
              </a:lnSpc>
              <a:buNone/>
            </a:pPr>
            <a:r>
              <a:rPr lang="pt-BR" sz="2200" dirty="0">
                <a:latin typeface="Arial" panose="020B0604020202020204" pitchFamily="34" charset="0"/>
                <a:cs typeface="Arial" panose="020B0604020202020204" pitchFamily="34" charset="0"/>
              </a:rPr>
              <a:t>2) Os recursos foram direcionados para ações relacionadas a cadastro, condicionalidades, acompanhamento familiar, benefícios, programas complementares ou fiscalização?</a:t>
            </a:r>
          </a:p>
          <a:p>
            <a:pPr marL="68580" indent="0" algn="just">
              <a:lnSpc>
                <a:spcPct val="110000"/>
              </a:lnSpc>
              <a:buNone/>
            </a:pPr>
            <a:r>
              <a:rPr lang="pt-BR" sz="2200" dirty="0">
                <a:latin typeface="Arial" panose="020B0604020202020204" pitchFamily="34" charset="0"/>
                <a:cs typeface="Arial" panose="020B0604020202020204" pitchFamily="34" charset="0"/>
              </a:rPr>
              <a:t>3) Os recursos foram incorporados ao orçamento municipal?</a:t>
            </a:r>
          </a:p>
          <a:p>
            <a:pPr marL="0" indent="0" algn="just">
              <a:lnSpc>
                <a:spcPct val="110000"/>
              </a:lnSpc>
              <a:buNone/>
            </a:pPr>
            <a:r>
              <a:rPr lang="pt-BR" sz="2200" b="1" dirty="0">
                <a:latin typeface="Arial" panose="020B0604020202020204" pitchFamily="34" charset="0"/>
                <a:cs typeface="Arial" panose="020B0604020202020204" pitchFamily="34" charset="0"/>
              </a:rPr>
              <a:t>Se a resposta a TODAS essas perguntas for SIM, certamente a decisão para utilização dos  recursos foi correta.</a:t>
            </a:r>
          </a:p>
          <a:p>
            <a:endParaRPr lang="pt-BR" dirty="0"/>
          </a:p>
        </p:txBody>
      </p:sp>
    </p:spTree>
    <p:extLst>
      <p:ext uri="{BB962C8B-B14F-4D97-AF65-F5344CB8AC3E}">
        <p14:creationId xmlns:p14="http://schemas.microsoft.com/office/powerpoint/2010/main" val="3119404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41306"/>
          </a:xfrm>
        </p:spPr>
        <p:txBody>
          <a:bodyPr>
            <a:normAutofit/>
          </a:bodyPr>
          <a:lstStyle/>
          <a:p>
            <a:pPr algn="ctr"/>
            <a:r>
              <a:rPr lang="pt-BR" sz="2800" b="1" dirty="0"/>
              <a:t>PRINCIPAIS CONSTATAÇÕES DOS ORGÃOS DE CONTROLE </a:t>
            </a:r>
            <a:br>
              <a:rPr lang="pt-BR" sz="2800" b="1" dirty="0"/>
            </a:br>
            <a:r>
              <a:rPr lang="pt-BR" sz="2800" b="1" dirty="0"/>
              <a:t>A EXECUÇÃO DOS RECURSOS</a:t>
            </a:r>
            <a:endParaRPr lang="pt-BR" sz="2800" dirty="0"/>
          </a:p>
        </p:txBody>
      </p:sp>
      <p:sp>
        <p:nvSpPr>
          <p:cNvPr id="3" name="Espaço Reservado para Conteúdo 2"/>
          <p:cNvSpPr>
            <a:spLocks noGrp="1"/>
          </p:cNvSpPr>
          <p:nvPr>
            <p:ph idx="1"/>
          </p:nvPr>
        </p:nvSpPr>
        <p:spPr>
          <a:xfrm>
            <a:off x="1010194" y="1619311"/>
            <a:ext cx="10485120" cy="4023360"/>
          </a:xfrm>
        </p:spPr>
        <p:txBody>
          <a:bodyPr>
            <a:normAutofit/>
          </a:bodyPr>
          <a:lstStyle/>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Licitação (ausência de formalização de processo licitatório, fracionamento de despesas, utilização equivocada de </a:t>
            </a:r>
            <a:r>
              <a:rPr lang="pt-BR" sz="2400" dirty="0" smtClean="0">
                <a:latin typeface="Arial" panose="020B0604020202020204" pitchFamily="34" charset="0"/>
                <a:cs typeface="Arial" panose="020B0604020202020204" pitchFamily="34" charset="0"/>
              </a:rPr>
              <a:t>modalidade);</a:t>
            </a:r>
            <a:endParaRPr lang="pt-BR"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Fragilidade na guarda e controle de materiais e documentos;</a:t>
            </a:r>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Ausência de instrumento contratual para o repasse de recursos para entidade executora;</a:t>
            </a:r>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Existência de saldos financeiros em conta corrente e sem aplicação financeira;</a:t>
            </a:r>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Falta de reprogramação de recursos não utilizados em exercícios anteriores.</a:t>
            </a:r>
          </a:p>
          <a:p>
            <a:endParaRPr lang="pt-BR" dirty="0"/>
          </a:p>
        </p:txBody>
      </p:sp>
    </p:spTree>
    <p:extLst>
      <p:ext uri="{BB962C8B-B14F-4D97-AF65-F5344CB8AC3E}">
        <p14:creationId xmlns:p14="http://schemas.microsoft.com/office/powerpoint/2010/main" val="2172567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4029" y="286603"/>
            <a:ext cx="10058400" cy="902117"/>
          </a:xfrm>
        </p:spPr>
        <p:txBody>
          <a:bodyPr/>
          <a:lstStyle/>
          <a:p>
            <a:pPr algn="ctr"/>
            <a:r>
              <a:rPr lang="pt-BR" dirty="0"/>
              <a:t>COMO PRESTAR CONTAS</a:t>
            </a:r>
          </a:p>
        </p:txBody>
      </p:sp>
      <p:sp>
        <p:nvSpPr>
          <p:cNvPr id="3" name="Espaço Reservado para Conteúdo 2"/>
          <p:cNvSpPr>
            <a:spLocks noGrp="1"/>
          </p:cNvSpPr>
          <p:nvPr>
            <p:ph idx="1"/>
          </p:nvPr>
        </p:nvSpPr>
        <p:spPr/>
        <p:txBody>
          <a:bodyPr>
            <a:normAutofit/>
          </a:bodyPr>
          <a:lstStyle/>
          <a:p>
            <a:pPr marL="0" indent="0" algn="just">
              <a:buNone/>
            </a:pPr>
            <a:r>
              <a:rPr lang="pt-BR" sz="2400" dirty="0" smtClean="0">
                <a:latin typeface="Arial" panose="020B0604020202020204" pitchFamily="34" charset="0"/>
                <a:cs typeface="Arial" panose="020B0604020202020204" pitchFamily="34" charset="0"/>
              </a:rPr>
              <a:t>O Gestor:</a:t>
            </a:r>
          </a:p>
          <a:p>
            <a:pPr algn="just">
              <a:buFont typeface="Wingdings" panose="05000000000000000000" pitchFamily="2" charset="2"/>
              <a:buChar char="Ø"/>
            </a:pPr>
            <a:r>
              <a:rPr lang="pt-BR" sz="2400" dirty="0" smtClean="0">
                <a:latin typeface="Arial" panose="020B0604020202020204" pitchFamily="34" charset="0"/>
                <a:cs typeface="Arial" panose="020B0604020202020204" pitchFamily="34" charset="0"/>
              </a:rPr>
              <a:t> reúne </a:t>
            </a:r>
            <a:r>
              <a:rPr lang="pt-BR" sz="2400" dirty="0">
                <a:latin typeface="Arial" panose="020B0604020202020204" pitchFamily="34" charset="0"/>
                <a:cs typeface="Arial" panose="020B0604020202020204" pitchFamily="34" charset="0"/>
              </a:rPr>
              <a:t>e organiza todos os documentos necessários para a prestação de contas;</a:t>
            </a:r>
          </a:p>
          <a:p>
            <a:pPr algn="just">
              <a:buFont typeface="Wingdings" panose="05000000000000000000" pitchFamily="2" charset="2"/>
              <a:buChar char="Ø"/>
            </a:pPr>
            <a:r>
              <a:rPr lang="pt-BR" sz="2400" dirty="0" smtClean="0">
                <a:latin typeface="Arial" panose="020B0604020202020204" pitchFamily="34" charset="0"/>
                <a:cs typeface="Arial" panose="020B0604020202020204" pitchFamily="34" charset="0"/>
              </a:rPr>
              <a:t> preenche </a:t>
            </a:r>
            <a:r>
              <a:rPr lang="pt-BR" sz="2400" dirty="0">
                <a:latin typeface="Arial" panose="020B0604020202020204" pitchFamily="34" charset="0"/>
                <a:cs typeface="Arial" panose="020B0604020202020204" pitchFamily="34" charset="0"/>
              </a:rPr>
              <a:t>o formulário da relação dos gastos;</a:t>
            </a:r>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informa </a:t>
            </a:r>
            <a:r>
              <a:rPr lang="pt-BR" sz="2400" dirty="0">
                <a:latin typeface="Arial" panose="020B0604020202020204" pitchFamily="34" charset="0"/>
                <a:cs typeface="Arial" panose="020B0604020202020204" pitchFamily="34" charset="0"/>
              </a:rPr>
              <a:t>ao MDS sobre a relação dos gastos, acessando e preenchendo as informações do Demonstrativo Sintético de Execução Físico-financeira  no SUAS WEB;</a:t>
            </a:r>
          </a:p>
          <a:p>
            <a:pPr algn="just">
              <a:buFont typeface="Wingdings" panose="05000000000000000000" pitchFamily="2" charset="2"/>
              <a:buChar char="Ø"/>
            </a:pP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envia </a:t>
            </a:r>
            <a:r>
              <a:rPr lang="pt-BR" sz="2400" dirty="0">
                <a:latin typeface="Arial" panose="020B0604020202020204" pitchFamily="34" charset="0"/>
                <a:cs typeface="Arial" panose="020B0604020202020204" pitchFamily="34" charset="0"/>
              </a:rPr>
              <a:t>para o Conselho Municipal o Formulário da relação dos gastos juntamente com as cópias dos documentos, para análise</a:t>
            </a:r>
            <a:r>
              <a:rPr lang="pt-BR" sz="2400" dirty="0"/>
              <a:t>.</a:t>
            </a:r>
          </a:p>
          <a:p>
            <a:endParaRPr lang="pt-BR" dirty="0"/>
          </a:p>
        </p:txBody>
      </p:sp>
    </p:spTree>
    <p:extLst>
      <p:ext uri="{BB962C8B-B14F-4D97-AF65-F5344CB8AC3E}">
        <p14:creationId xmlns:p14="http://schemas.microsoft.com/office/powerpoint/2010/main" val="567342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iva">
  <a:themeElements>
    <a:clrScheme name="Amarelo Verd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7596</TotalTime>
  <Words>2434</Words>
  <Application>Microsoft Office PowerPoint</Application>
  <PresentationFormat>Widescreen</PresentationFormat>
  <Paragraphs>331</Paragraphs>
  <Slides>29</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29</vt:i4>
      </vt:variant>
    </vt:vector>
  </HeadingPairs>
  <TitlesOfParts>
    <vt:vector size="37" baseType="lpstr">
      <vt:lpstr>Arial</vt:lpstr>
      <vt:lpstr>Arial Narrow</vt:lpstr>
      <vt:lpstr>Calibri</vt:lpstr>
      <vt:lpstr>Calibri Light</vt:lpstr>
      <vt:lpstr>rawline</vt:lpstr>
      <vt:lpstr>Times New Roman</vt:lpstr>
      <vt:lpstr>Wingdings</vt:lpstr>
      <vt:lpstr>Retrospectiva</vt:lpstr>
      <vt:lpstr>PRESTAÇÃO DE CONTAS   EXECUÇÃO ORÇAMENTÁRIA E FINANCEIRA</vt:lpstr>
      <vt:lpstr>Apresentação do PowerPoint</vt:lpstr>
      <vt:lpstr>Planejamento para o uso adequado  dos Recursos do IGD-M</vt:lpstr>
      <vt:lpstr>Compromisso com o Controle Social</vt:lpstr>
      <vt:lpstr>PLANEJAMENTO INTERSETORIAL  DO USO DOS RECURSOS</vt:lpstr>
      <vt:lpstr>Planejamento de gastos do IGD</vt:lpstr>
      <vt:lpstr>Como saber se o uso do recurso  está correto?</vt:lpstr>
      <vt:lpstr>PRINCIPAIS CONSTATAÇÕES DOS ORGÃOS DE CONTROLE  A EXECUÇÃO DOS RECURSOS</vt:lpstr>
      <vt:lpstr>COMO PRESTAR CONTAS</vt:lpstr>
      <vt:lpstr>Apresentação do PowerPoint</vt:lpstr>
      <vt:lpstr>PRESTAÇÃO DE CONTAS DO EXERCÍCIO DE 2021  </vt:lpstr>
      <vt:lpstr>Apresentação do PowerPoint</vt:lpstr>
      <vt:lpstr>PRESTAÇÃO DE CONTAS</vt:lpstr>
      <vt:lpstr>STATUS DA PRESTAÇÃO DE CONTAS</vt:lpstr>
      <vt:lpstr>SALDO TOTAL NAS CONTAS DOS 79 MUNICÍPIOS</vt:lpstr>
      <vt:lpstr>Apresentação do PowerPoint</vt:lpstr>
      <vt:lpstr>O que é? </vt:lpstr>
      <vt:lpstr>NORMATIVOS</vt:lpstr>
      <vt:lpstr>EXECUÇÃO ORÇAMENTÁRIA E FINANCEIRA</vt:lpstr>
      <vt:lpstr>ALOCAÇÃO DOS RECURSOS NO ORÇAMENTO</vt:lpstr>
      <vt:lpstr>PRESTAÇÃO DE CONTAS </vt:lpstr>
      <vt:lpstr>PRESTAÇÃO DE CONTAS</vt:lpstr>
      <vt:lpstr>REPROGRAMAÇÃO DOS RECURSOS</vt:lpstr>
      <vt:lpstr>O QUE PODE EXECUTAR</vt:lpstr>
      <vt:lpstr>O QUE NÃO PODE REALIZAR</vt:lpstr>
      <vt:lpstr>DOCUMENTOS OBRIGATÓRIOS  PARA COMPOSIÇÃO DOS PROCESSOS DE PAGAMENTO</vt:lpstr>
      <vt:lpstr>DOCUMENTOS OBRIGATÓRIOS  PARA COMPOSIÇÃO DOS PROCESSOS DE PRESTAÇÃO DE CONTAS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SUAS Sistema Único de Assistência Social</dc:title>
  <dc:creator>Taciana Afonso Silvestrini</dc:creator>
  <cp:lastModifiedBy>Claudete M. Vasconcelos</cp:lastModifiedBy>
  <cp:revision>387</cp:revision>
  <cp:lastPrinted>2019-05-14T20:47:18Z</cp:lastPrinted>
  <dcterms:created xsi:type="dcterms:W3CDTF">2019-05-14T13:41:52Z</dcterms:created>
  <dcterms:modified xsi:type="dcterms:W3CDTF">2023-04-14T11:21:31Z</dcterms:modified>
</cp:coreProperties>
</file>