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33" r:id="rId2"/>
    <p:sldId id="432" r:id="rId3"/>
    <p:sldId id="433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44" r:id="rId12"/>
    <p:sldId id="455" r:id="rId13"/>
    <p:sldId id="456" r:id="rId14"/>
    <p:sldId id="457" r:id="rId15"/>
    <p:sldId id="458" r:id="rId16"/>
    <p:sldId id="459" r:id="rId17"/>
    <p:sldId id="436" r:id="rId18"/>
    <p:sldId id="473" r:id="rId19"/>
    <p:sldId id="486" r:id="rId20"/>
    <p:sldId id="488" r:id="rId21"/>
    <p:sldId id="489" r:id="rId22"/>
    <p:sldId id="485" r:id="rId23"/>
    <p:sldId id="431" r:id="rId24"/>
    <p:sldId id="474" r:id="rId25"/>
    <p:sldId id="475" r:id="rId26"/>
    <p:sldId id="491" r:id="rId27"/>
    <p:sldId id="469" r:id="rId28"/>
    <p:sldId id="490" r:id="rId29"/>
    <p:sldId id="471" r:id="rId30"/>
    <p:sldId id="492" r:id="rId31"/>
    <p:sldId id="493" r:id="rId32"/>
    <p:sldId id="494" r:id="rId33"/>
    <p:sldId id="495" r:id="rId34"/>
    <p:sldId id="497" r:id="rId35"/>
    <p:sldId id="472" r:id="rId36"/>
    <p:sldId id="498" r:id="rId37"/>
    <p:sldId id="499" r:id="rId38"/>
    <p:sldId id="408" r:id="rId3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FF99"/>
    <a:srgbClr val="3FCDFF"/>
    <a:srgbClr val="FFCC99"/>
    <a:srgbClr val="E2F30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36B1F-789B-4E20-BF8A-481901CF2DA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AB0DDA-635B-4514-BB4B-2B7C9F7F3396}">
      <dgm:prSet phldrT="[Texto]"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1BB10390-60B0-4633-A276-FAF655CB2D34}" type="parTrans" cxnId="{FB62858B-DB98-4219-8E29-0EAA13DD57C7}">
      <dgm:prSet/>
      <dgm:spPr/>
      <dgm:t>
        <a:bodyPr/>
        <a:lstStyle/>
        <a:p>
          <a:endParaRPr lang="pt-BR"/>
        </a:p>
      </dgm:t>
    </dgm:pt>
    <dgm:pt modelId="{7B548035-DE38-44F0-A862-FAC910BCF285}" type="sibTrans" cxnId="{FB62858B-DB98-4219-8E29-0EAA13DD57C7}">
      <dgm:prSet/>
      <dgm:spPr/>
      <dgm:t>
        <a:bodyPr/>
        <a:lstStyle/>
        <a:p>
          <a:endParaRPr lang="pt-BR"/>
        </a:p>
      </dgm:t>
    </dgm:pt>
    <dgm:pt modelId="{A3BE89D8-F3D1-4127-9082-38E91F5AA450}">
      <dgm:prSet phldrT="[Texto]"/>
      <dgm:spPr/>
      <dgm:t>
        <a:bodyPr/>
        <a:lstStyle/>
        <a:p>
          <a:r>
            <a:rPr lang="pt-BR" dirty="0" smtClean="0"/>
            <a:t>Instituído o Programa Bolsa Família.</a:t>
          </a:r>
        </a:p>
        <a:p>
          <a:r>
            <a:rPr lang="pt-BR" dirty="0" smtClean="0"/>
            <a:t>Lei Federal nº 10.836, de 9 de janeiro de 2004 </a:t>
          </a:r>
          <a:endParaRPr lang="pt-BR" dirty="0"/>
        </a:p>
      </dgm:t>
    </dgm:pt>
    <dgm:pt modelId="{2B05835B-6D6D-44D6-9C2D-27CB68E98E37}" type="parTrans" cxnId="{204BB651-8A08-4AFE-8449-761D6B7943B2}">
      <dgm:prSet/>
      <dgm:spPr/>
      <dgm:t>
        <a:bodyPr/>
        <a:lstStyle/>
        <a:p>
          <a:endParaRPr lang="pt-BR"/>
        </a:p>
      </dgm:t>
    </dgm:pt>
    <dgm:pt modelId="{E50A604B-14AE-49CD-81FF-F872D67AF1B7}" type="sibTrans" cxnId="{204BB651-8A08-4AFE-8449-761D6B7943B2}">
      <dgm:prSet/>
      <dgm:spPr/>
      <dgm:t>
        <a:bodyPr/>
        <a:lstStyle/>
        <a:p>
          <a:endParaRPr lang="pt-BR"/>
        </a:p>
      </dgm:t>
    </dgm:pt>
    <dgm:pt modelId="{F8B6C7AE-E98C-4E64-B425-F010B339FE8D}">
      <dgm:prSet phldrT="[Texto]"/>
      <dgm:spPr/>
      <dgm:t>
        <a:bodyPr/>
        <a:lstStyle/>
        <a:p>
          <a:r>
            <a:rPr lang="pt-BR" dirty="0" smtClean="0"/>
            <a:t>2021</a:t>
          </a:r>
          <a:endParaRPr lang="pt-BR" dirty="0"/>
        </a:p>
      </dgm:t>
    </dgm:pt>
    <dgm:pt modelId="{A130AF9A-703D-49B8-9C50-568A0ABE3AB2}" type="parTrans" cxnId="{1B301F2B-AF25-41A4-9F54-EDF628573BD7}">
      <dgm:prSet/>
      <dgm:spPr/>
      <dgm:t>
        <a:bodyPr/>
        <a:lstStyle/>
        <a:p>
          <a:endParaRPr lang="pt-BR"/>
        </a:p>
      </dgm:t>
    </dgm:pt>
    <dgm:pt modelId="{35F640A3-78E7-49CB-B64F-F71B415F54B1}" type="sibTrans" cxnId="{1B301F2B-AF25-41A4-9F54-EDF628573BD7}">
      <dgm:prSet/>
      <dgm:spPr/>
      <dgm:t>
        <a:bodyPr/>
        <a:lstStyle/>
        <a:p>
          <a:endParaRPr lang="pt-BR"/>
        </a:p>
      </dgm:t>
    </dgm:pt>
    <dgm:pt modelId="{6066A24B-A733-44C4-826B-1ED1AD93FBB3}">
      <dgm:prSet phldrT="[Texto]"/>
      <dgm:spPr/>
      <dgm:t>
        <a:bodyPr/>
        <a:lstStyle/>
        <a:p>
          <a:r>
            <a:rPr lang="pt-BR" dirty="0" smtClean="0"/>
            <a:t>Extinta a Primeira versão do PBF e instituído o Programa Auxílio Brasil.</a:t>
          </a:r>
        </a:p>
        <a:p>
          <a:r>
            <a:rPr lang="pt-BR" dirty="0" smtClean="0"/>
            <a:t>Lei n.º 14.284, de 29 de dezembro de 2021</a:t>
          </a:r>
          <a:endParaRPr lang="pt-BR" dirty="0"/>
        </a:p>
      </dgm:t>
    </dgm:pt>
    <dgm:pt modelId="{C42E93A9-8939-4757-ADE8-C244E58D0700}" type="parTrans" cxnId="{0FE5AE94-1F89-4CC3-BAFE-12052990868B}">
      <dgm:prSet/>
      <dgm:spPr/>
      <dgm:t>
        <a:bodyPr/>
        <a:lstStyle/>
        <a:p>
          <a:endParaRPr lang="pt-BR"/>
        </a:p>
      </dgm:t>
    </dgm:pt>
    <dgm:pt modelId="{8A01E15E-5959-43A6-9A99-9D7B45A450F9}" type="sibTrans" cxnId="{0FE5AE94-1F89-4CC3-BAFE-12052990868B}">
      <dgm:prSet/>
      <dgm:spPr/>
      <dgm:t>
        <a:bodyPr/>
        <a:lstStyle/>
        <a:p>
          <a:endParaRPr lang="pt-BR"/>
        </a:p>
      </dgm:t>
    </dgm:pt>
    <dgm:pt modelId="{DD36ABC6-D612-4051-9AE5-C153259E7841}">
      <dgm:prSet phldrT="[Texto]"/>
      <dgm:spPr/>
      <dgm:t>
        <a:bodyPr/>
        <a:lstStyle/>
        <a:p>
          <a:r>
            <a:rPr lang="pt-BR" dirty="0" smtClean="0"/>
            <a:t>2023</a:t>
          </a:r>
          <a:endParaRPr lang="pt-BR" dirty="0"/>
        </a:p>
      </dgm:t>
    </dgm:pt>
    <dgm:pt modelId="{34915630-6B5F-48D7-AC81-6CB6335DFF32}" type="parTrans" cxnId="{EC616FAE-1500-41B3-9192-EF59C763C050}">
      <dgm:prSet/>
      <dgm:spPr/>
      <dgm:t>
        <a:bodyPr/>
        <a:lstStyle/>
        <a:p>
          <a:endParaRPr lang="pt-BR"/>
        </a:p>
      </dgm:t>
    </dgm:pt>
    <dgm:pt modelId="{FEDBA43C-0121-459F-8908-F04788F8A349}" type="sibTrans" cxnId="{EC616FAE-1500-41B3-9192-EF59C763C050}">
      <dgm:prSet/>
      <dgm:spPr/>
      <dgm:t>
        <a:bodyPr/>
        <a:lstStyle/>
        <a:p>
          <a:endParaRPr lang="pt-BR"/>
        </a:p>
      </dgm:t>
    </dgm:pt>
    <dgm:pt modelId="{0EB78E47-2363-45A5-81B7-D9E1DC898ED1}">
      <dgm:prSet phldrT="[Texto]"/>
      <dgm:spPr/>
      <dgm:t>
        <a:bodyPr/>
        <a:lstStyle/>
        <a:p>
          <a:r>
            <a:rPr lang="pt-BR" dirty="0" smtClean="0"/>
            <a:t>Segunda Versão do Programa é lançado instituído  o Novo Bolsa Família.</a:t>
          </a:r>
        </a:p>
        <a:p>
          <a:r>
            <a:rPr lang="pt-BR" dirty="0" smtClean="0"/>
            <a:t>MP 1.164, 02 de março de 2023.</a:t>
          </a:r>
        </a:p>
      </dgm:t>
    </dgm:pt>
    <dgm:pt modelId="{C6ED05D5-2C2E-4231-A3B2-F7F8B1934BA6}" type="parTrans" cxnId="{850CA51E-6116-4E75-A7F6-45BF899118C1}">
      <dgm:prSet/>
      <dgm:spPr/>
      <dgm:t>
        <a:bodyPr/>
        <a:lstStyle/>
        <a:p>
          <a:endParaRPr lang="pt-BR"/>
        </a:p>
      </dgm:t>
    </dgm:pt>
    <dgm:pt modelId="{4BF63163-19C1-4F57-BCA0-0D85CB6EDC69}" type="sibTrans" cxnId="{850CA51E-6116-4E75-A7F6-45BF899118C1}">
      <dgm:prSet/>
      <dgm:spPr/>
      <dgm:t>
        <a:bodyPr/>
        <a:lstStyle/>
        <a:p>
          <a:endParaRPr lang="pt-BR"/>
        </a:p>
      </dgm:t>
    </dgm:pt>
    <dgm:pt modelId="{B7B1D367-7B6E-4D8C-9780-CA919878E2F6}" type="pres">
      <dgm:prSet presAssocID="{02536B1F-789B-4E20-BF8A-481901CF2DA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EFAD81D-7EB8-413E-BA91-91340CAAE71B}" type="pres">
      <dgm:prSet presAssocID="{7CAB0DDA-635B-4514-BB4B-2B7C9F7F3396}" presName="composite" presStyleCnt="0"/>
      <dgm:spPr/>
    </dgm:pt>
    <dgm:pt modelId="{C98ED910-2FD4-4959-8FA4-3B1599614AFF}" type="pres">
      <dgm:prSet presAssocID="{7CAB0DDA-635B-4514-BB4B-2B7C9F7F3396}" presName="BackAccent" presStyleLbl="bgShp" presStyleIdx="0" presStyleCnt="3"/>
      <dgm:spPr/>
    </dgm:pt>
    <dgm:pt modelId="{FB07BB49-EA87-4D9C-8B80-D4A0E275CB20}" type="pres">
      <dgm:prSet presAssocID="{7CAB0DDA-635B-4514-BB4B-2B7C9F7F3396}" presName="Accent" presStyleLbl="alignNode1" presStyleIdx="0" presStyleCnt="3"/>
      <dgm:spPr/>
    </dgm:pt>
    <dgm:pt modelId="{60E0ADE2-7156-4267-999D-D14585B26620}" type="pres">
      <dgm:prSet presAssocID="{7CAB0DDA-635B-4514-BB4B-2B7C9F7F3396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92B131-0976-4C1B-A85E-61F554B1C419}" type="pres">
      <dgm:prSet presAssocID="{7CAB0DDA-635B-4514-BB4B-2B7C9F7F339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78A2BA-6E28-49FC-9CEC-D22F9107E146}" type="pres">
      <dgm:prSet presAssocID="{7B548035-DE38-44F0-A862-FAC910BCF285}" presName="sibTrans" presStyleCnt="0"/>
      <dgm:spPr/>
    </dgm:pt>
    <dgm:pt modelId="{C68B2557-18FA-48C1-81A1-5B51A7B7011D}" type="pres">
      <dgm:prSet presAssocID="{F8B6C7AE-E98C-4E64-B425-F010B339FE8D}" presName="composite" presStyleCnt="0"/>
      <dgm:spPr/>
    </dgm:pt>
    <dgm:pt modelId="{14986709-64FB-4715-90F1-96D768196E34}" type="pres">
      <dgm:prSet presAssocID="{F8B6C7AE-E98C-4E64-B425-F010B339FE8D}" presName="BackAccent" presStyleLbl="bgShp" presStyleIdx="1" presStyleCnt="3"/>
      <dgm:spPr/>
    </dgm:pt>
    <dgm:pt modelId="{9F6F19F1-5605-448C-A214-05B8BF3D2CF6}" type="pres">
      <dgm:prSet presAssocID="{F8B6C7AE-E98C-4E64-B425-F010B339FE8D}" presName="Accent" presStyleLbl="alignNode1" presStyleIdx="1" presStyleCnt="3"/>
      <dgm:spPr/>
    </dgm:pt>
    <dgm:pt modelId="{DEDBC988-3BB7-438A-8B21-D4E7868C7A9A}" type="pres">
      <dgm:prSet presAssocID="{F8B6C7AE-E98C-4E64-B425-F010B339FE8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19E8EE-1B8F-4265-8C93-24E0EC9B6446}" type="pres">
      <dgm:prSet presAssocID="{F8B6C7AE-E98C-4E64-B425-F010B339FE8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56954-D0A2-4887-97BB-66A752774103}" type="pres">
      <dgm:prSet presAssocID="{35F640A3-78E7-49CB-B64F-F71B415F54B1}" presName="sibTrans" presStyleCnt="0"/>
      <dgm:spPr/>
    </dgm:pt>
    <dgm:pt modelId="{711325F3-E77F-4CC2-A7E2-F1996F1CF071}" type="pres">
      <dgm:prSet presAssocID="{DD36ABC6-D612-4051-9AE5-C153259E7841}" presName="composite" presStyleCnt="0"/>
      <dgm:spPr/>
    </dgm:pt>
    <dgm:pt modelId="{349ACCD1-5EC5-4AF1-BB41-6F7260F97F4A}" type="pres">
      <dgm:prSet presAssocID="{DD36ABC6-D612-4051-9AE5-C153259E7841}" presName="BackAccent" presStyleLbl="bgShp" presStyleIdx="2" presStyleCnt="3"/>
      <dgm:spPr/>
    </dgm:pt>
    <dgm:pt modelId="{58F5809D-8041-4688-9794-CBF0368AE4AF}" type="pres">
      <dgm:prSet presAssocID="{DD36ABC6-D612-4051-9AE5-C153259E7841}" presName="Accent" presStyleLbl="alignNode1" presStyleIdx="2" presStyleCnt="3"/>
      <dgm:spPr/>
    </dgm:pt>
    <dgm:pt modelId="{0337A763-51BB-455A-B10C-BD083DD5073F}" type="pres">
      <dgm:prSet presAssocID="{DD36ABC6-D612-4051-9AE5-C153259E7841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339B6A-2846-4473-BEA3-57E7BE32DF71}" type="pres">
      <dgm:prSet presAssocID="{DD36ABC6-D612-4051-9AE5-C153259E7841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301F2B-AF25-41A4-9F54-EDF628573BD7}" srcId="{02536B1F-789B-4E20-BF8A-481901CF2DAC}" destId="{F8B6C7AE-E98C-4E64-B425-F010B339FE8D}" srcOrd="1" destOrd="0" parTransId="{A130AF9A-703D-49B8-9C50-568A0ABE3AB2}" sibTransId="{35F640A3-78E7-49CB-B64F-F71B415F54B1}"/>
    <dgm:cxn modelId="{EC616FAE-1500-41B3-9192-EF59C763C050}" srcId="{02536B1F-789B-4E20-BF8A-481901CF2DAC}" destId="{DD36ABC6-D612-4051-9AE5-C153259E7841}" srcOrd="2" destOrd="0" parTransId="{34915630-6B5F-48D7-AC81-6CB6335DFF32}" sibTransId="{FEDBA43C-0121-459F-8908-F04788F8A349}"/>
    <dgm:cxn modelId="{850CA51E-6116-4E75-A7F6-45BF899118C1}" srcId="{DD36ABC6-D612-4051-9AE5-C153259E7841}" destId="{0EB78E47-2363-45A5-81B7-D9E1DC898ED1}" srcOrd="0" destOrd="0" parTransId="{C6ED05D5-2C2E-4231-A3B2-F7F8B1934BA6}" sibTransId="{4BF63163-19C1-4F57-BCA0-0D85CB6EDC69}"/>
    <dgm:cxn modelId="{6CEBB6B0-5056-4638-98F1-E9E21FD8A77F}" type="presOf" srcId="{DD36ABC6-D612-4051-9AE5-C153259E7841}" destId="{49339B6A-2846-4473-BEA3-57E7BE32DF71}" srcOrd="0" destOrd="0" presId="urn:microsoft.com/office/officeart/2008/layout/IncreasingCircleProcess"/>
    <dgm:cxn modelId="{204BB651-8A08-4AFE-8449-761D6B7943B2}" srcId="{7CAB0DDA-635B-4514-BB4B-2B7C9F7F3396}" destId="{A3BE89D8-F3D1-4127-9082-38E91F5AA450}" srcOrd="0" destOrd="0" parTransId="{2B05835B-6D6D-44D6-9C2D-27CB68E98E37}" sibTransId="{E50A604B-14AE-49CD-81FF-F872D67AF1B7}"/>
    <dgm:cxn modelId="{6E67E14D-4F6F-493F-B3E3-3E64F7DB64F0}" type="presOf" srcId="{02536B1F-789B-4E20-BF8A-481901CF2DAC}" destId="{B7B1D367-7B6E-4D8C-9780-CA919878E2F6}" srcOrd="0" destOrd="0" presId="urn:microsoft.com/office/officeart/2008/layout/IncreasingCircleProcess"/>
    <dgm:cxn modelId="{FB62858B-DB98-4219-8E29-0EAA13DD57C7}" srcId="{02536B1F-789B-4E20-BF8A-481901CF2DAC}" destId="{7CAB0DDA-635B-4514-BB4B-2B7C9F7F3396}" srcOrd="0" destOrd="0" parTransId="{1BB10390-60B0-4633-A276-FAF655CB2D34}" sibTransId="{7B548035-DE38-44F0-A862-FAC910BCF285}"/>
    <dgm:cxn modelId="{A2B469FB-7BAB-43F3-9890-6EF5E748D008}" type="presOf" srcId="{A3BE89D8-F3D1-4127-9082-38E91F5AA450}" destId="{60E0ADE2-7156-4267-999D-D14585B26620}" srcOrd="0" destOrd="0" presId="urn:microsoft.com/office/officeart/2008/layout/IncreasingCircleProcess"/>
    <dgm:cxn modelId="{614DAA3C-CB87-4DF4-9BB6-011C90C42D8C}" type="presOf" srcId="{7CAB0DDA-635B-4514-BB4B-2B7C9F7F3396}" destId="{7B92B131-0976-4C1B-A85E-61F554B1C419}" srcOrd="0" destOrd="0" presId="urn:microsoft.com/office/officeart/2008/layout/IncreasingCircleProcess"/>
    <dgm:cxn modelId="{C7A06494-4257-4994-8108-E2051D4ACA3A}" type="presOf" srcId="{0EB78E47-2363-45A5-81B7-D9E1DC898ED1}" destId="{0337A763-51BB-455A-B10C-BD083DD5073F}" srcOrd="0" destOrd="0" presId="urn:microsoft.com/office/officeart/2008/layout/IncreasingCircleProcess"/>
    <dgm:cxn modelId="{045919BC-7067-4F80-8F24-66C06E75D60A}" type="presOf" srcId="{F8B6C7AE-E98C-4E64-B425-F010B339FE8D}" destId="{F419E8EE-1B8F-4265-8C93-24E0EC9B6446}" srcOrd="0" destOrd="0" presId="urn:microsoft.com/office/officeart/2008/layout/IncreasingCircleProcess"/>
    <dgm:cxn modelId="{0FE5AE94-1F89-4CC3-BAFE-12052990868B}" srcId="{F8B6C7AE-E98C-4E64-B425-F010B339FE8D}" destId="{6066A24B-A733-44C4-826B-1ED1AD93FBB3}" srcOrd="0" destOrd="0" parTransId="{C42E93A9-8939-4757-ADE8-C244E58D0700}" sibTransId="{8A01E15E-5959-43A6-9A99-9D7B45A450F9}"/>
    <dgm:cxn modelId="{987A3A18-51F0-49F9-9E14-47608941E8BF}" type="presOf" srcId="{6066A24B-A733-44C4-826B-1ED1AD93FBB3}" destId="{DEDBC988-3BB7-438A-8B21-D4E7868C7A9A}" srcOrd="0" destOrd="0" presId="urn:microsoft.com/office/officeart/2008/layout/IncreasingCircleProcess"/>
    <dgm:cxn modelId="{58EFDC01-465D-4F33-BB23-7444812FF017}" type="presParOf" srcId="{B7B1D367-7B6E-4D8C-9780-CA919878E2F6}" destId="{5EFAD81D-7EB8-413E-BA91-91340CAAE71B}" srcOrd="0" destOrd="0" presId="urn:microsoft.com/office/officeart/2008/layout/IncreasingCircleProcess"/>
    <dgm:cxn modelId="{B2BB2EEC-28C0-4FC1-8F46-F7BBCF214C83}" type="presParOf" srcId="{5EFAD81D-7EB8-413E-BA91-91340CAAE71B}" destId="{C98ED910-2FD4-4959-8FA4-3B1599614AFF}" srcOrd="0" destOrd="0" presId="urn:microsoft.com/office/officeart/2008/layout/IncreasingCircleProcess"/>
    <dgm:cxn modelId="{F00C3E60-E63C-4B98-8CF4-A1C8EADA5F58}" type="presParOf" srcId="{5EFAD81D-7EB8-413E-BA91-91340CAAE71B}" destId="{FB07BB49-EA87-4D9C-8B80-D4A0E275CB20}" srcOrd="1" destOrd="0" presId="urn:microsoft.com/office/officeart/2008/layout/IncreasingCircleProcess"/>
    <dgm:cxn modelId="{6D8F2EA8-5F4C-470B-B24D-F6CDE48FC122}" type="presParOf" srcId="{5EFAD81D-7EB8-413E-BA91-91340CAAE71B}" destId="{60E0ADE2-7156-4267-999D-D14585B26620}" srcOrd="2" destOrd="0" presId="urn:microsoft.com/office/officeart/2008/layout/IncreasingCircleProcess"/>
    <dgm:cxn modelId="{7E8A970F-FC7E-4C1E-9FF9-E7D64F961DC0}" type="presParOf" srcId="{5EFAD81D-7EB8-413E-BA91-91340CAAE71B}" destId="{7B92B131-0976-4C1B-A85E-61F554B1C419}" srcOrd="3" destOrd="0" presId="urn:microsoft.com/office/officeart/2008/layout/IncreasingCircleProcess"/>
    <dgm:cxn modelId="{91A3A1A5-2F7C-4905-A662-329C0612FAAF}" type="presParOf" srcId="{B7B1D367-7B6E-4D8C-9780-CA919878E2F6}" destId="{9578A2BA-6E28-49FC-9CEC-D22F9107E146}" srcOrd="1" destOrd="0" presId="urn:microsoft.com/office/officeart/2008/layout/IncreasingCircleProcess"/>
    <dgm:cxn modelId="{E8A019E3-6BA5-4BEB-AA38-0E37C2CB9117}" type="presParOf" srcId="{B7B1D367-7B6E-4D8C-9780-CA919878E2F6}" destId="{C68B2557-18FA-48C1-81A1-5B51A7B7011D}" srcOrd="2" destOrd="0" presId="urn:microsoft.com/office/officeart/2008/layout/IncreasingCircleProcess"/>
    <dgm:cxn modelId="{95962748-74F8-4F46-80D7-77175262A7B6}" type="presParOf" srcId="{C68B2557-18FA-48C1-81A1-5B51A7B7011D}" destId="{14986709-64FB-4715-90F1-96D768196E34}" srcOrd="0" destOrd="0" presId="urn:microsoft.com/office/officeart/2008/layout/IncreasingCircleProcess"/>
    <dgm:cxn modelId="{CD34DCEA-D9D6-4AF1-A956-33E1FBCF864E}" type="presParOf" srcId="{C68B2557-18FA-48C1-81A1-5B51A7B7011D}" destId="{9F6F19F1-5605-448C-A214-05B8BF3D2CF6}" srcOrd="1" destOrd="0" presId="urn:microsoft.com/office/officeart/2008/layout/IncreasingCircleProcess"/>
    <dgm:cxn modelId="{C9251ED7-D81F-44F6-BC33-2CCEA96721F0}" type="presParOf" srcId="{C68B2557-18FA-48C1-81A1-5B51A7B7011D}" destId="{DEDBC988-3BB7-438A-8B21-D4E7868C7A9A}" srcOrd="2" destOrd="0" presId="urn:microsoft.com/office/officeart/2008/layout/IncreasingCircleProcess"/>
    <dgm:cxn modelId="{D2281D73-896E-4593-BA95-9E25F1D3EC29}" type="presParOf" srcId="{C68B2557-18FA-48C1-81A1-5B51A7B7011D}" destId="{F419E8EE-1B8F-4265-8C93-24E0EC9B6446}" srcOrd="3" destOrd="0" presId="urn:microsoft.com/office/officeart/2008/layout/IncreasingCircleProcess"/>
    <dgm:cxn modelId="{D18E294F-72E5-48F1-AC5C-80A08F8E72A7}" type="presParOf" srcId="{B7B1D367-7B6E-4D8C-9780-CA919878E2F6}" destId="{51D56954-D0A2-4887-97BB-66A752774103}" srcOrd="3" destOrd="0" presId="urn:microsoft.com/office/officeart/2008/layout/IncreasingCircleProcess"/>
    <dgm:cxn modelId="{AD7179A6-F582-4AC6-960D-DC5440778AD9}" type="presParOf" srcId="{B7B1D367-7B6E-4D8C-9780-CA919878E2F6}" destId="{711325F3-E77F-4CC2-A7E2-F1996F1CF071}" srcOrd="4" destOrd="0" presId="urn:microsoft.com/office/officeart/2008/layout/IncreasingCircleProcess"/>
    <dgm:cxn modelId="{4305591C-1861-4CBF-88C5-078FAAF0D752}" type="presParOf" srcId="{711325F3-E77F-4CC2-A7E2-F1996F1CF071}" destId="{349ACCD1-5EC5-4AF1-BB41-6F7260F97F4A}" srcOrd="0" destOrd="0" presId="urn:microsoft.com/office/officeart/2008/layout/IncreasingCircleProcess"/>
    <dgm:cxn modelId="{331ADB77-9112-45CF-A61E-E4EA90D740BD}" type="presParOf" srcId="{711325F3-E77F-4CC2-A7E2-F1996F1CF071}" destId="{58F5809D-8041-4688-9794-CBF0368AE4AF}" srcOrd="1" destOrd="0" presId="urn:microsoft.com/office/officeart/2008/layout/IncreasingCircleProcess"/>
    <dgm:cxn modelId="{BD28917B-DFD3-4F0B-8BF0-A5244603EBB7}" type="presParOf" srcId="{711325F3-E77F-4CC2-A7E2-F1996F1CF071}" destId="{0337A763-51BB-455A-B10C-BD083DD5073F}" srcOrd="2" destOrd="0" presId="urn:microsoft.com/office/officeart/2008/layout/IncreasingCircleProcess"/>
    <dgm:cxn modelId="{A6C46DF6-BE1E-4DA1-8A32-8014A3E45AD5}" type="presParOf" srcId="{711325F3-E77F-4CC2-A7E2-F1996F1CF071}" destId="{49339B6A-2846-4473-BEA3-57E7BE32DF7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ED910-2FD4-4959-8FA4-3B1599614AFF}">
      <dsp:nvSpPr>
        <dsp:cNvPr id="0" name=""/>
        <dsp:cNvSpPr/>
      </dsp:nvSpPr>
      <dsp:spPr>
        <a:xfrm>
          <a:off x="50545" y="0"/>
          <a:ext cx="787603" cy="7876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BB49-EA87-4D9C-8B80-D4A0E275CB20}">
      <dsp:nvSpPr>
        <dsp:cNvPr id="0" name=""/>
        <dsp:cNvSpPr/>
      </dsp:nvSpPr>
      <dsp:spPr>
        <a:xfrm>
          <a:off x="129305" y="78760"/>
          <a:ext cx="630082" cy="63008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0ADE2-7156-4267-999D-D14585B26620}">
      <dsp:nvSpPr>
        <dsp:cNvPr id="0" name=""/>
        <dsp:cNvSpPr/>
      </dsp:nvSpPr>
      <dsp:spPr>
        <a:xfrm>
          <a:off x="1002232" y="787603"/>
          <a:ext cx="2329992" cy="331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Instituído o Programa Bolsa Família.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Lei Federal nº 10.836, de 9 de janeiro de 2004 </a:t>
          </a:r>
          <a:endParaRPr lang="pt-BR" sz="2400" kern="1200" dirty="0"/>
        </a:p>
      </dsp:txBody>
      <dsp:txXfrm>
        <a:off x="1002232" y="787603"/>
        <a:ext cx="2329992" cy="3314496"/>
      </dsp:txXfrm>
    </dsp:sp>
    <dsp:sp modelId="{7B92B131-0976-4C1B-A85E-61F554B1C419}">
      <dsp:nvSpPr>
        <dsp:cNvPr id="0" name=""/>
        <dsp:cNvSpPr/>
      </dsp:nvSpPr>
      <dsp:spPr>
        <a:xfrm>
          <a:off x="1002232" y="0"/>
          <a:ext cx="2329992" cy="78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2003</a:t>
          </a:r>
          <a:endParaRPr lang="pt-BR" sz="4100" kern="1200" dirty="0"/>
        </a:p>
      </dsp:txBody>
      <dsp:txXfrm>
        <a:off x="1002232" y="0"/>
        <a:ext cx="2329992" cy="787603"/>
      </dsp:txXfrm>
    </dsp:sp>
    <dsp:sp modelId="{14986709-64FB-4715-90F1-96D768196E34}">
      <dsp:nvSpPr>
        <dsp:cNvPr id="0" name=""/>
        <dsp:cNvSpPr/>
      </dsp:nvSpPr>
      <dsp:spPr>
        <a:xfrm>
          <a:off x="3496309" y="0"/>
          <a:ext cx="787603" cy="7876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F19F1-5605-448C-A214-05B8BF3D2CF6}">
      <dsp:nvSpPr>
        <dsp:cNvPr id="0" name=""/>
        <dsp:cNvSpPr/>
      </dsp:nvSpPr>
      <dsp:spPr>
        <a:xfrm>
          <a:off x="3575069" y="78760"/>
          <a:ext cx="630082" cy="63008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C988-3BB7-438A-8B21-D4E7868C7A9A}">
      <dsp:nvSpPr>
        <dsp:cNvPr id="0" name=""/>
        <dsp:cNvSpPr/>
      </dsp:nvSpPr>
      <dsp:spPr>
        <a:xfrm>
          <a:off x="4447996" y="787603"/>
          <a:ext cx="2329992" cy="331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Extinta a Primeira versão do PBF e instituído o Programa Auxílio Brasil.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Lei n.º 14.284, de 29 de dezembro de 2021</a:t>
          </a:r>
          <a:endParaRPr lang="pt-BR" sz="2400" kern="1200" dirty="0"/>
        </a:p>
      </dsp:txBody>
      <dsp:txXfrm>
        <a:off x="4447996" y="787603"/>
        <a:ext cx="2329992" cy="3314496"/>
      </dsp:txXfrm>
    </dsp:sp>
    <dsp:sp modelId="{F419E8EE-1B8F-4265-8C93-24E0EC9B6446}">
      <dsp:nvSpPr>
        <dsp:cNvPr id="0" name=""/>
        <dsp:cNvSpPr/>
      </dsp:nvSpPr>
      <dsp:spPr>
        <a:xfrm>
          <a:off x="4447996" y="0"/>
          <a:ext cx="2329992" cy="78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2021</a:t>
          </a:r>
          <a:endParaRPr lang="pt-BR" sz="4100" kern="1200" dirty="0"/>
        </a:p>
      </dsp:txBody>
      <dsp:txXfrm>
        <a:off x="4447996" y="0"/>
        <a:ext cx="2329992" cy="787603"/>
      </dsp:txXfrm>
    </dsp:sp>
    <dsp:sp modelId="{349ACCD1-5EC5-4AF1-BB41-6F7260F97F4A}">
      <dsp:nvSpPr>
        <dsp:cNvPr id="0" name=""/>
        <dsp:cNvSpPr/>
      </dsp:nvSpPr>
      <dsp:spPr>
        <a:xfrm>
          <a:off x="6942073" y="0"/>
          <a:ext cx="787603" cy="7876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5809D-8041-4688-9794-CBF0368AE4AF}">
      <dsp:nvSpPr>
        <dsp:cNvPr id="0" name=""/>
        <dsp:cNvSpPr/>
      </dsp:nvSpPr>
      <dsp:spPr>
        <a:xfrm>
          <a:off x="7020833" y="78760"/>
          <a:ext cx="630082" cy="63008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7A763-51BB-455A-B10C-BD083DD5073F}">
      <dsp:nvSpPr>
        <dsp:cNvPr id="0" name=""/>
        <dsp:cNvSpPr/>
      </dsp:nvSpPr>
      <dsp:spPr>
        <a:xfrm>
          <a:off x="7893760" y="787603"/>
          <a:ext cx="2329992" cy="331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Segunda Versão do Programa é lançado instituído  o Novo Bolsa Família.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MP 1.164, 02 de março de 2023.</a:t>
          </a:r>
        </a:p>
      </dsp:txBody>
      <dsp:txXfrm>
        <a:off x="7893760" y="787603"/>
        <a:ext cx="2329992" cy="3314496"/>
      </dsp:txXfrm>
    </dsp:sp>
    <dsp:sp modelId="{49339B6A-2846-4473-BEA3-57E7BE32DF71}">
      <dsp:nvSpPr>
        <dsp:cNvPr id="0" name=""/>
        <dsp:cNvSpPr/>
      </dsp:nvSpPr>
      <dsp:spPr>
        <a:xfrm>
          <a:off x="7893760" y="0"/>
          <a:ext cx="2329992" cy="787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40" tIns="104140" rIns="104140" bIns="104140" numCol="1" spcCol="1270" anchor="b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2023</a:t>
          </a:r>
          <a:endParaRPr lang="pt-BR" sz="4100" kern="1200" dirty="0"/>
        </a:p>
      </dsp:txBody>
      <dsp:txXfrm>
        <a:off x="7893760" y="0"/>
        <a:ext cx="2329992" cy="787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AE27-0B47-4CB0-9E7C-443A2DF6CACC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7AAB-38A3-41CF-BBDE-2B6BCA81DD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0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AA60-71E1-4828-B72C-D5CE3FADA095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17A9-224B-41EB-8019-781D6AA55A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1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19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9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6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E2B1-5219-4BE5-BF67-D9F5DC75102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23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81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33016" r="57429" b="43450"/>
          <a:stretch/>
        </p:blipFill>
        <p:spPr bwMode="auto">
          <a:xfrm>
            <a:off x="337871" y="261650"/>
            <a:ext cx="1378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7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3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78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3F2EBC-AE5E-42C3-B584-657BEEF7F1F0}" type="datetimeFigureOut">
              <a:rPr lang="pt-BR" smtClean="0"/>
              <a:pPr/>
              <a:t>12/04/2023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BAA1F2-C907-4506-90F1-B60255EA0F3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/>
          <a:srcRect l="75426" t="25373" r="10317" b="67150"/>
          <a:stretch>
            <a:fillRect/>
          </a:stretch>
        </p:blipFill>
        <p:spPr bwMode="auto">
          <a:xfrm>
            <a:off x="10440537" y="6341606"/>
            <a:ext cx="1751463" cy="5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40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pbf@sead.ms.gov.br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744" y="786384"/>
            <a:ext cx="8778240" cy="3566160"/>
          </a:xfrm>
        </p:spPr>
        <p:txBody>
          <a:bodyPr>
            <a:normAutofit/>
          </a:bodyPr>
          <a:lstStyle/>
          <a:p>
            <a:pPr lvl="0"/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de mato grosso do sul</a:t>
            </a:r>
            <a:b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cap="sm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Proteção </a:t>
            </a:r>
            <a:r>
              <a:rPr lang="pt-BR" sz="66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Básica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744" y="4629357"/>
            <a:ext cx="7560056" cy="1143000"/>
          </a:xfrm>
        </p:spPr>
        <p:txBody>
          <a:bodyPr>
            <a:normAutofit fontScale="62500" lnSpcReduction="20000"/>
          </a:bodyPr>
          <a:lstStyle/>
          <a:p>
            <a:r>
              <a:rPr lang="pt-BR" sz="2600" b="1" dirty="0" smtClean="0"/>
              <a:t>Coordenadoria do Programa bolsa família e </a:t>
            </a:r>
            <a:r>
              <a:rPr lang="pt-BR" sz="2600" b="1" smtClean="0"/>
              <a:t>cadastro </a:t>
            </a:r>
            <a:r>
              <a:rPr lang="pt-BR" sz="2600" b="1" smtClean="0"/>
              <a:t>único</a:t>
            </a:r>
            <a:endParaRPr lang="pt-BR" sz="2600" b="1" dirty="0" smtClean="0"/>
          </a:p>
          <a:p>
            <a:r>
              <a:rPr lang="pt-BR" sz="2600" b="1" dirty="0" smtClean="0"/>
              <a:t>Superintendência da política de assistência social</a:t>
            </a:r>
            <a:endParaRPr lang="pt-BR" sz="2600" b="1" dirty="0"/>
          </a:p>
          <a:p>
            <a:r>
              <a:rPr lang="pt-BR" b="1" dirty="0"/>
              <a:t>Secretaria de Estado de Assistência Social e Direitos Humanos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7670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24132" y="2197100"/>
            <a:ext cx="10280468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cumprimento do calendário nacional de vacinação;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acompanhamento do estado nutricional (peso e altura) dos beneficiários menores de 7 anos; e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pré-natal para as beneficiárias gestantes.</a:t>
            </a:r>
          </a:p>
        </p:txBody>
      </p:sp>
    </p:spTree>
    <p:extLst>
      <p:ext uri="{BB962C8B-B14F-4D97-AF65-F5344CB8AC3E}">
        <p14:creationId xmlns:p14="http://schemas.microsoft.com/office/powerpoint/2010/main" val="7205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1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70063" y="2139973"/>
            <a:ext cx="10421937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Reconstrução em 4 eixos</a:t>
            </a:r>
          </a:p>
        </p:txBody>
      </p:sp>
    </p:spTree>
    <p:extLst>
      <p:ext uri="{BB962C8B-B14F-4D97-AF65-F5344CB8AC3E}">
        <p14:creationId xmlns:p14="http://schemas.microsoft.com/office/powerpoint/2010/main" val="260554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70063" y="2139973"/>
            <a:ext cx="10421937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Reconstrução em 4 eixos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3462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respeito às diferenças aos que precisam de mais proteção</a:t>
            </a:r>
          </a:p>
          <a:p>
            <a:pPr algn="ctr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5598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70063" y="2139973"/>
            <a:ext cx="10421937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Reconstrução em 4 eixos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4902200" y="2938057"/>
            <a:ext cx="3225800" cy="198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renda e ampliação da proteção de crianças na Primeira Infância</a:t>
            </a:r>
          </a:p>
          <a:p>
            <a:pPr algn="ctr"/>
            <a:endParaRPr lang="pt-BR" dirty="0" smtClean="0"/>
          </a:p>
        </p:txBody>
      </p:sp>
      <p:sp>
        <p:nvSpPr>
          <p:cNvPr id="9" name="Retângulo Arredondado 8"/>
          <p:cNvSpPr/>
          <p:nvPr/>
        </p:nvSpPr>
        <p:spPr>
          <a:xfrm>
            <a:off x="13462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respeito às diferenças aos que precisam de mais proteção</a:t>
            </a:r>
          </a:p>
          <a:p>
            <a:pPr algn="ctr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93992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70063" y="2139973"/>
            <a:ext cx="10421937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Reconstrução em 4 eixos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4902200" y="2938057"/>
            <a:ext cx="3225800" cy="198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renda e ampliação da proteção de crianças na Primeira Infância</a:t>
            </a:r>
          </a:p>
          <a:p>
            <a:pPr algn="ctr"/>
            <a:endParaRPr lang="pt-BR" dirty="0" smtClean="0"/>
          </a:p>
        </p:txBody>
      </p:sp>
      <p:sp>
        <p:nvSpPr>
          <p:cNvPr id="8" name="Retângulo Arredondado 7"/>
          <p:cNvSpPr/>
          <p:nvPr/>
        </p:nvSpPr>
        <p:spPr>
          <a:xfrm>
            <a:off x="85471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Cadastro Único para focar atenção aos mais pobres e vulneráveis</a:t>
            </a:r>
          </a:p>
          <a:p>
            <a:pPr algn="ctr"/>
            <a:endParaRPr lang="pt-BR" dirty="0" smtClean="0"/>
          </a:p>
        </p:txBody>
      </p:sp>
      <p:sp>
        <p:nvSpPr>
          <p:cNvPr id="9" name="Retângulo Arredondado 8"/>
          <p:cNvSpPr/>
          <p:nvPr/>
        </p:nvSpPr>
        <p:spPr>
          <a:xfrm>
            <a:off x="13462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respeito às diferenças aos que precisam de mais proteção</a:t>
            </a:r>
          </a:p>
          <a:p>
            <a:pPr algn="ctr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14092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36700" y="1293223"/>
            <a:ext cx="10058400" cy="757646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Bolsa Família</a:t>
            </a:r>
            <a:endParaRPr lang="pt-BR" sz="4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770063" y="2139973"/>
            <a:ext cx="10421937" cy="50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Reconstrução em 4 eixos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4902200" y="2938057"/>
            <a:ext cx="3225800" cy="1981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renda e ampliação da proteção de crianças na Primeira Infância</a:t>
            </a:r>
          </a:p>
          <a:p>
            <a:pPr algn="ctr"/>
            <a:endParaRPr lang="pt-BR" dirty="0" smtClean="0"/>
          </a:p>
        </p:txBody>
      </p:sp>
      <p:sp>
        <p:nvSpPr>
          <p:cNvPr id="8" name="Retângulo Arredondado 7"/>
          <p:cNvSpPr/>
          <p:nvPr/>
        </p:nvSpPr>
        <p:spPr>
          <a:xfrm>
            <a:off x="85471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Cadastro Único para focar atenção aos mais pobres e vulneráveis</a:t>
            </a:r>
          </a:p>
          <a:p>
            <a:pPr algn="ctr"/>
            <a:endParaRPr lang="pt-BR" dirty="0" smtClean="0"/>
          </a:p>
        </p:txBody>
      </p:sp>
      <p:sp>
        <p:nvSpPr>
          <p:cNvPr id="9" name="Retângulo Arredondado 8"/>
          <p:cNvSpPr/>
          <p:nvPr/>
        </p:nvSpPr>
        <p:spPr>
          <a:xfrm>
            <a:off x="1346200" y="2938057"/>
            <a:ext cx="3225800" cy="198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respeito às diferenças aos que precisam de mais proteção</a:t>
            </a:r>
          </a:p>
          <a:p>
            <a:pPr algn="ctr"/>
            <a:endParaRPr lang="pt-BR" b="1" dirty="0" smtClean="0"/>
          </a:p>
        </p:txBody>
      </p:sp>
      <p:sp>
        <p:nvSpPr>
          <p:cNvPr id="10" name="Retângulo Arredondado 9"/>
          <p:cNvSpPr/>
          <p:nvPr/>
        </p:nvSpPr>
        <p:spPr>
          <a:xfrm>
            <a:off x="1524000" y="5066961"/>
            <a:ext cx="10071100" cy="876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 articulação federativa e interministerial / desenvolvimento e assistência social, saúde, educação e trabalho.</a:t>
            </a:r>
          </a:p>
        </p:txBody>
      </p:sp>
    </p:spTree>
    <p:extLst>
      <p:ext uri="{BB962C8B-B14F-4D97-AF65-F5344CB8AC3E}">
        <p14:creationId xmlns:p14="http://schemas.microsoft.com/office/powerpoint/2010/main" val="204287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357154" y="1269583"/>
            <a:ext cx="6283234" cy="7453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Premissas Gerais do Bolsa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1476102" y="2141947"/>
            <a:ext cx="10045338" cy="3979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Todas as famílias ganham no mínimo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R$ 600,00; </a:t>
            </a:r>
          </a:p>
          <a:p>
            <a:pPr marL="457200" indent="-457200">
              <a:buFont typeface="+mj-lt"/>
              <a:buAutoNum type="arabicPeriod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crianças da família entre 0 e 6 anos recebem um adicional de R$ 150,00; </a:t>
            </a:r>
          </a:p>
          <a:p>
            <a:pPr marL="457200" indent="-457200">
              <a:buAutoNum type="arabicPeriod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família vai receber menos do que no Auxílio Brasil na mudança de programa; </a:t>
            </a:r>
          </a:p>
          <a:p>
            <a:pPr marL="457200" indent="-457200">
              <a:buAutoNum type="arabicPeriod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crianças e adolescentes são prioridade no programa.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7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664823" y="1344695"/>
            <a:ext cx="8203474" cy="6016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Específicas que foram ajustadas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664823" y="1344695"/>
            <a:ext cx="8203474" cy="6016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Específicas que foram ajustadas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65860" y="2157641"/>
            <a:ext cx="5537200" cy="9746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da Linha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 a renda per capita máxima para entrar no Programa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7023100" y="2173609"/>
            <a:ext cx="4480196" cy="974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R$ 210,00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R$ 218,00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31109" y="1514513"/>
            <a:ext cx="8378191" cy="8237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Programa Bolsa Família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0899" t="45607" r="42578" b="36760"/>
          <a:stretch/>
        </p:blipFill>
        <p:spPr>
          <a:xfrm>
            <a:off x="4251777" y="2951115"/>
            <a:ext cx="4505236" cy="27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664823" y="1344695"/>
            <a:ext cx="8203474" cy="6016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Específicas que foram ajustadas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65860" y="2157641"/>
            <a:ext cx="5537200" cy="9746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da Linha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 a renda per capita máxima para entrar no Programa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7023100" y="2173609"/>
            <a:ext cx="4480196" cy="974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R$ 210,00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R$ 218,00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165860" y="3468053"/>
            <a:ext cx="5537200" cy="10000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da Linha de Proteção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(depois que está no Programa, a renda per capita pode subir até quanto sem cancelar o benefício?)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7023100" y="3468053"/>
            <a:ext cx="4480196" cy="1000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1/2 salário mínimo, retomando as regras do Bolsa Família </a:t>
            </a:r>
          </a:p>
        </p:txBody>
      </p:sp>
    </p:spTree>
    <p:extLst>
      <p:ext uri="{BB962C8B-B14F-4D97-AF65-F5344CB8AC3E}">
        <p14:creationId xmlns:p14="http://schemas.microsoft.com/office/powerpoint/2010/main" val="1143590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664823" y="1344695"/>
            <a:ext cx="8203474" cy="6016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Específicas que foram ajustadas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65860" y="2157641"/>
            <a:ext cx="5537200" cy="9746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da Linha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 a renda per capita máxima para entrar no Programa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7023100" y="2173609"/>
            <a:ext cx="4480196" cy="974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R$ 210,00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R$ 218,00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165860" y="3468053"/>
            <a:ext cx="5537200" cy="10000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da Linha de Proteção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(depois que está no Programa, a renda per capita pode subir até quanto sem cancelar o benefício?)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7023100" y="3468053"/>
            <a:ext cx="4480196" cy="1000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1/2 salário mínimo, retomando as regras do Bolsa Família 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1165860" y="4778467"/>
            <a:ext cx="5537200" cy="1127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do Prazo da Linha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quanto tempo garantimos essa proteção?)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7023100" y="4781735"/>
            <a:ext cx="4480196" cy="1127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24 meses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todos, retomando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regras do Bolsa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0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664823" y="1344695"/>
            <a:ext cx="8203474" cy="601672"/>
          </a:xfrm>
        </p:spPr>
        <p:txBody>
          <a:bodyPr>
            <a:normAutofit fontScale="90000"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Específicas que foram ajustadas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089660" y="2919641"/>
            <a:ext cx="5537200" cy="1880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Atualização do Valor do benefício no período da Proteção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6985000" y="2935608"/>
            <a:ext cx="4480196" cy="18649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famílias recebem 50% do valor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</a:t>
            </a: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(Perdia-se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100% do valor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recebido)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589" t="17584" r="20553" b="16766"/>
          <a:stretch/>
        </p:blipFill>
        <p:spPr>
          <a:xfrm>
            <a:off x="2002246" y="1447800"/>
            <a:ext cx="8438606" cy="48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7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1752600" y="1587500"/>
            <a:ext cx="9499600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 Extraordinário de Transição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1752600" y="1587500"/>
            <a:ext cx="9499600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 Extraordinário de Transição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752600" y="3060700"/>
            <a:ext cx="9499600" cy="2654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os casos excepcionais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e,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nenhuma família seja financeiramente prejudicada, quando os novos benefícios forem somados e o valor for menor do que ela recebia no Programa Auxílio Brasil, ela automaticamente começará a receber o Benefício Extraordinário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4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54480" y="1435100"/>
            <a:ext cx="10058400" cy="68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para implementação dos benefícios</a:t>
            </a:r>
            <a:endParaRPr lang="pt-BR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54480" y="1435100"/>
            <a:ext cx="10058400" cy="68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para implementação dos benefícios</a:t>
            </a:r>
            <a:endParaRPr lang="pt-BR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54480" y="5124450"/>
            <a:ext cx="4351020" cy="819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Iniciou em </a:t>
            </a:r>
            <a:r>
              <a:rPr lang="pt-BR" sz="2400" b="1" dirty="0" smtClean="0"/>
              <a:t>MARÇO</a:t>
            </a:r>
            <a:r>
              <a:rPr lang="pt-BR" sz="2400" dirty="0" smtClean="0"/>
              <a:t> de 2023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554480" y="2387600"/>
            <a:ext cx="4351020" cy="246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de primeira infância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81895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54480" y="1435100"/>
            <a:ext cx="10058400" cy="68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para implementação dos benefícios</a:t>
            </a:r>
            <a:endParaRPr lang="pt-BR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54480" y="5124450"/>
            <a:ext cx="4351020" cy="819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Iniciou em </a:t>
            </a:r>
            <a:r>
              <a:rPr lang="pt-BR" sz="2400" b="1" dirty="0" smtClean="0"/>
              <a:t>MARÇO</a:t>
            </a:r>
            <a:r>
              <a:rPr lang="pt-BR" sz="2400" dirty="0" smtClean="0"/>
              <a:t> de 2023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554480" y="2387600"/>
            <a:ext cx="4351020" cy="246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de primeira infância 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6228080" y="2387600"/>
            <a:ext cx="5265420" cy="2463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de renda de cidadania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complementar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variável familiar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Benefício extraordinário de transição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Atualização do valor do benefício das famílias em regras de proteção </a:t>
            </a:r>
            <a:endParaRPr lang="pt-BR" sz="2400" b="1" dirty="0"/>
          </a:p>
        </p:txBody>
      </p:sp>
      <p:sp>
        <p:nvSpPr>
          <p:cNvPr id="8" name="Retângulo 7"/>
          <p:cNvSpPr/>
          <p:nvPr/>
        </p:nvSpPr>
        <p:spPr>
          <a:xfrm>
            <a:off x="6228080" y="5124450"/>
            <a:ext cx="5265420" cy="819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Inicia a partir de </a:t>
            </a:r>
            <a:r>
              <a:rPr lang="pt-BR" sz="2400" b="1" dirty="0" smtClean="0"/>
              <a:t>JUNHO</a:t>
            </a:r>
            <a:r>
              <a:rPr lang="pt-BR" sz="2400" dirty="0" smtClean="0"/>
              <a:t> de 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060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43049" y="1449977"/>
            <a:ext cx="10058400" cy="979714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 do Tempo</a:t>
            </a:r>
            <a:b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4273145"/>
              </p:ext>
            </p:extLst>
          </p:nvPr>
        </p:nvGraphicFramePr>
        <p:xfrm>
          <a:off x="1435100" y="2667000"/>
          <a:ext cx="10274299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217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155700" y="1825914"/>
            <a:ext cx="10452100" cy="704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família pode sacar o benefício do Bolsa Família normalmente com o cartão do Auxílio Brasil.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5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155700" y="1825914"/>
            <a:ext cx="10452100" cy="704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família pode sacar o benefício do Bolsa Família normalmente com o cartão do Auxílio Brasil.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155700" y="2628900"/>
            <a:ext cx="104521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forma de recebimento do benefício permanece a mesma utilizada no Auxílio Brasil</a:t>
            </a:r>
          </a:p>
        </p:txBody>
      </p:sp>
    </p:spTree>
    <p:extLst>
      <p:ext uri="{BB962C8B-B14F-4D97-AF65-F5344CB8AC3E}">
        <p14:creationId xmlns:p14="http://schemas.microsoft.com/office/powerpoint/2010/main" val="724451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155700" y="1825914"/>
            <a:ext cx="10452100" cy="704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família pode sacar o benefício do Bolsa Família normalmente com o cartão do Auxílio Brasil.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155700" y="2628900"/>
            <a:ext cx="104521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forma de recebimento do benefício permanece a mesma utilizada no Auxílio Brasil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155700" y="3502313"/>
            <a:ext cx="10452100" cy="25174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canais de pagamento continuam os mesmos: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agências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CAIXA, postos de atendimento bancários ou postos avançados de atendimento;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lotéricas;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correspondentes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CAIXA aqui;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terminais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autoatendimento;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itinerantes.</a:t>
            </a:r>
          </a:p>
        </p:txBody>
      </p:sp>
    </p:spTree>
    <p:extLst>
      <p:ext uri="{BB962C8B-B14F-4D97-AF65-F5344CB8AC3E}">
        <p14:creationId xmlns:p14="http://schemas.microsoft.com/office/powerpoint/2010/main" val="2455579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155700" y="2245014"/>
            <a:ext cx="10452100" cy="704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calendário de pagamentos do Bolsa Família terá as mesmas datas estabelecidas no calendário do Auxílio Brasil</a:t>
            </a:r>
          </a:p>
        </p:txBody>
      </p:sp>
    </p:spTree>
    <p:extLst>
      <p:ext uri="{BB962C8B-B14F-4D97-AF65-F5344CB8AC3E}">
        <p14:creationId xmlns:p14="http://schemas.microsoft.com/office/powerpoint/2010/main" val="328855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90" y="1257300"/>
            <a:ext cx="2687320" cy="6477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Importante!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155700" y="2245014"/>
            <a:ext cx="10452100" cy="7042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calendário de pagamentos do Bolsa Família terá as mesmas datas estabelecidas no calendário do Auxílio Brasil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155700" y="3454400"/>
            <a:ext cx="10452100" cy="774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aplicativo Bolsa Família estará disponível nas lojas de aplicativos (previsão a partir de 6 de março) </a:t>
            </a:r>
          </a:p>
        </p:txBody>
      </p:sp>
    </p:spTree>
    <p:extLst>
      <p:ext uri="{BB962C8B-B14F-4D97-AF65-F5344CB8AC3E}">
        <p14:creationId xmlns:p14="http://schemas.microsoft.com/office/powerpoint/2010/main" val="168727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8780" y="1066800"/>
            <a:ext cx="4554220" cy="89916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Condicionalidades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219200" y="1943100"/>
            <a:ext cx="10134600" cy="1612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mudou?</a:t>
            </a: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acordo com a Medida Provisória, a condicionalidade relativa à frequência escolar dos beneficiários de 18 a 21 anos deixará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existir;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219200" y="4000500"/>
            <a:ext cx="10134600" cy="1968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acompanhamento das condicionalidades continua acontecendo normalmente. O sistema da saúde está aberto para o registro do acompanhamento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1ª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vigência de 2023 e em breve o Sistema Presença abrirá para o registro da frequência escolar dos meses de fevereiro e março de 2023</a:t>
            </a:r>
          </a:p>
        </p:txBody>
      </p:sp>
    </p:spTree>
    <p:extLst>
      <p:ext uri="{BB962C8B-B14F-4D97-AF65-F5344CB8AC3E}">
        <p14:creationId xmlns:p14="http://schemas.microsoft.com/office/powerpoint/2010/main" val="1287096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8780" y="1066800"/>
            <a:ext cx="4554220" cy="89916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Condicionalidades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219200" y="1943100"/>
            <a:ext cx="10134600" cy="388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relação à repercussão por não cumprimento de condicionalidades, ela também vem sendo aplicada normalmente.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março, foram aplicados os efeitos relativos aos meses de outubro e novembro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 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relação à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educação,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aos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2ª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vigência de 2022 em relação à saúde.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essas informações estão disponíveis no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Sicon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(Sistema de Condicionalidades). </a:t>
            </a:r>
          </a:p>
        </p:txBody>
      </p:sp>
    </p:spTree>
    <p:extLst>
      <p:ext uri="{BB962C8B-B14F-4D97-AF65-F5344CB8AC3E}">
        <p14:creationId xmlns:p14="http://schemas.microsoft.com/office/powerpoint/2010/main" val="4168110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8780" y="1066800"/>
            <a:ext cx="4554220" cy="89916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Demais Auxílios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882" t="22917" r="38775" b="21701"/>
          <a:stretch/>
        </p:blipFill>
        <p:spPr>
          <a:xfrm>
            <a:off x="2790189" y="1965960"/>
            <a:ext cx="7103211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5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828800" y="1660633"/>
            <a:ext cx="9753600" cy="3741683"/>
          </a:xfrm>
        </p:spPr>
        <p:txBody>
          <a:bodyPr>
            <a:normAutofit/>
          </a:bodyPr>
          <a:lstStyle/>
          <a:p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pbf@sead.ms.gov.br</a:t>
            </a:r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Telefones: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3318.4134  e 3318.4117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8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49532" y="2103120"/>
            <a:ext cx="3749040" cy="7707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assistencial;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49532" y="2103120"/>
            <a:ext cx="3749040" cy="7707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assistencial;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149532" y="3095169"/>
            <a:ext cx="10580914" cy="12714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programa de transferência de renda do Brasil e considerado um dos principais no combate à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pobreza, logo, o torna reconhecido internacionalmente;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149532" y="2103120"/>
            <a:ext cx="3749040" cy="7707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assistencial;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149532" y="3095169"/>
            <a:ext cx="10580914" cy="12714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programa de transferência de renda do Brasil e considerado um dos principais no combate à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pobreza, logo, o torna reconhecido internacionalmente;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149532" y="4604654"/>
            <a:ext cx="10580914" cy="12714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 renda básica para as famílias em situação de pobreza e busca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políticas públicas, fortalecendo o acesso das famílias a direitos básicos como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saúde, educação e assistência social.</a:t>
            </a:r>
          </a:p>
        </p:txBody>
      </p:sp>
    </p:spTree>
    <p:extLst>
      <p:ext uri="{BB962C8B-B14F-4D97-AF65-F5344CB8AC3E}">
        <p14:creationId xmlns:p14="http://schemas.microsoft.com/office/powerpoint/2010/main" val="355167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49532" y="2284187"/>
            <a:ext cx="10280468" cy="29355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Condicionalidades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compromissos que as famílias assumem nas áreas de Saúde, Educação e Assistência Social. O cumprimento das condicionalidades é condição para que as famílias continuem a receber o benefício financeiro.</a:t>
            </a:r>
          </a:p>
        </p:txBody>
      </p:sp>
    </p:spTree>
    <p:extLst>
      <p:ext uri="{BB962C8B-B14F-4D97-AF65-F5344CB8AC3E}">
        <p14:creationId xmlns:p14="http://schemas.microsoft.com/office/powerpoint/2010/main" val="76846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0732" y="1308827"/>
            <a:ext cx="4413068" cy="556260"/>
          </a:xfrm>
        </p:spPr>
        <p:txBody>
          <a:bodyPr>
            <a:normAutofit/>
          </a:bodyPr>
          <a:lstStyle/>
          <a:p>
            <a:r>
              <a:rPr lang="pt-BR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Bolsa Família</a:t>
            </a:r>
            <a:endParaRPr lang="pt-BR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1149532" y="1998615"/>
            <a:ext cx="10280468" cy="4180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frequência escolar mensal mínima de 60% (sessenta por cento) para os beneficiários de 4 (quatro)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(seis)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anos incompletos de idade;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frequência escolar mensal mínima de 75% (setenta e cinco por cento) para os beneficiários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(seis) anos a 18 (dezoito) anos incompletos que não tenham concluído a educação básica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frequência escolar mensal mínima de 75% (setenta e cinco por cento) para os beneficiários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18 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dezoito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 21 (vinte e um) anos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incompletos que não tenham concluído a educação básica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381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1292</Words>
  <Application>Microsoft Office PowerPoint</Application>
  <PresentationFormat>Widescreen</PresentationFormat>
  <Paragraphs>169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Retrospectiva</vt:lpstr>
      <vt:lpstr>Governo do estado de mato grosso do sul Proteção Social Básica</vt:lpstr>
      <vt:lpstr>Novo Programa Bolsa Família</vt:lpstr>
      <vt:lpstr>Linha do Tempo Programa Bolsa Família</vt:lpstr>
      <vt:lpstr>Programa Bolsa Família</vt:lpstr>
      <vt:lpstr>Programa Bolsa Família</vt:lpstr>
      <vt:lpstr>Programa Bolsa Família</vt:lpstr>
      <vt:lpstr>Programa Bolsa Família</vt:lpstr>
      <vt:lpstr>Programa Bolsa Família</vt:lpstr>
      <vt:lpstr>Programa Bolsa Família</vt:lpstr>
      <vt:lpstr>Programa Bolsa Família</vt:lpstr>
      <vt:lpstr>Novo Bolsa Família</vt:lpstr>
      <vt:lpstr>Novo Bolsa Família</vt:lpstr>
      <vt:lpstr>Novo Bolsa Família</vt:lpstr>
      <vt:lpstr>Novo Bolsa Família</vt:lpstr>
      <vt:lpstr>Novo Bolsa Família</vt:lpstr>
      <vt:lpstr>Novo Bolsa Família</vt:lpstr>
      <vt:lpstr>Premissas Gerais do Bolsa</vt:lpstr>
      <vt:lpstr>Regras Específicas que foram ajustadas</vt:lpstr>
      <vt:lpstr>Regras Específicas que foram ajustadas</vt:lpstr>
      <vt:lpstr>Regras Específicas que foram ajustadas</vt:lpstr>
      <vt:lpstr>Regras Específicas que foram ajustadas</vt:lpstr>
      <vt:lpstr>Regras Específicas que foram ajustadas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Importante!</vt:lpstr>
      <vt:lpstr>Importante!</vt:lpstr>
      <vt:lpstr>Importante!</vt:lpstr>
      <vt:lpstr>Importante!</vt:lpstr>
      <vt:lpstr>Importante!</vt:lpstr>
      <vt:lpstr>Importante!</vt:lpstr>
      <vt:lpstr>Condicionalidades</vt:lpstr>
      <vt:lpstr>Condicionalidades</vt:lpstr>
      <vt:lpstr>Demais Auxílios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SUAS Sistema Único de Assistência Social</dc:title>
  <dc:creator>Taciana Afonso Silvestrini</dc:creator>
  <cp:lastModifiedBy>Evelyse Fonseca Leite Sousa</cp:lastModifiedBy>
  <cp:revision>356</cp:revision>
  <cp:lastPrinted>2019-05-14T20:47:18Z</cp:lastPrinted>
  <dcterms:created xsi:type="dcterms:W3CDTF">2019-05-14T13:41:52Z</dcterms:created>
  <dcterms:modified xsi:type="dcterms:W3CDTF">2023-04-12T20:19:53Z</dcterms:modified>
</cp:coreProperties>
</file>