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3" r:id="rId2"/>
    <p:sldId id="429" r:id="rId3"/>
    <p:sldId id="371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6" r:id="rId13"/>
    <p:sldId id="427" r:id="rId14"/>
    <p:sldId id="416" r:id="rId15"/>
    <p:sldId id="430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FF99"/>
    <a:srgbClr val="3FCDFF"/>
    <a:srgbClr val="FFCC99"/>
    <a:srgbClr val="E2F30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AE27-0B47-4CB0-9E7C-443A2DF6CACC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7AAB-38A3-41CF-BBDE-2B6BCA81DD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0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AA60-71E1-4828-B72C-D5CE3FADA095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17A9-224B-41EB-8019-781D6AA55A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1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9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6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E2B1-5219-4BE5-BF67-D9F5DC75102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823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7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7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3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3F2EBC-AE5E-42C3-B584-657BEEF7F1F0}" type="datetimeFigureOut">
              <a:rPr lang="pt-BR" smtClean="0"/>
              <a:pPr/>
              <a:t>17/04/2023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40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blog.gesuas.com.br/atendimento-familias-vulnerabilida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portabilis.com.br/servicos-programas-projetos-e-beneficios-na-assistencia-social-o-que-sao-e-por-que-precisam-trabalhar-integrado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udo.gesuas.com.br/caderno-orientacoes-scfv-paif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744" y="786384"/>
            <a:ext cx="8778240" cy="3566160"/>
          </a:xfrm>
        </p:spPr>
        <p:txBody>
          <a:bodyPr>
            <a:normAutofit/>
          </a:bodyPr>
          <a:lstStyle/>
          <a:p>
            <a:pPr lvl="0"/>
            <a: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de mato grosso do sul</a:t>
            </a:r>
            <a:b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</a:t>
            </a:r>
            <a:r>
              <a:rPr lang="pt-BR" sz="6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Básica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744" y="4629357"/>
            <a:ext cx="7083829" cy="1143000"/>
          </a:xfrm>
        </p:spPr>
        <p:txBody>
          <a:bodyPr>
            <a:normAutofit fontScale="62500" lnSpcReduction="20000"/>
          </a:bodyPr>
          <a:lstStyle/>
          <a:p>
            <a:r>
              <a:rPr lang="pt-BR" sz="2600" b="1" dirty="0" smtClean="0"/>
              <a:t>Coordenadoria de proteção social básica</a:t>
            </a:r>
          </a:p>
          <a:p>
            <a:r>
              <a:rPr lang="pt-BR" sz="2600" b="1" dirty="0" smtClean="0"/>
              <a:t>Superintendência da política de assistência social</a:t>
            </a:r>
            <a:endParaRPr lang="pt-BR" sz="2600" b="1" dirty="0"/>
          </a:p>
          <a:p>
            <a:r>
              <a:rPr lang="pt-BR" b="1" dirty="0"/>
              <a:t>Secretaria de Estado de Assistência Social e Direitos Humanos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176705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7365" y="1429407"/>
            <a:ext cx="10468303" cy="383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garantia de renda mensal articulada com a inclusão das famílias em atividades de acompanhamento familiar no âmbito do SUAS, bem como em serviços de outras políticas setoriais, é compreendida como a estratégia mais adequada para se trabalhar a superação das vulnerabilidades sociais que impedem ou dificultam que a família cumpra as condicionalidades previstas nos Programas.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Neste sentido, estabelece que ao incluir uma família no acompanhamento pelo serviço, o gestor municipal poderá optar por interromper temporariamente os efeitos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repercussões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o benefício.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92469" y="1608083"/>
            <a:ext cx="10321159" cy="336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acesso a essas políticas é um direito da população, garantir o acesso é dever do estado.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importante ressaltar que a listagem exposta não funciona como uma receita que ao ser seguida sistematicamente garante o alcance das metas almejadas. A realidade social é extremamente dinâmica e mutável, mas ela traz ingredientes mágicos que com certeza lembraram o significado e a relevância que alguns artifícios têm para que o PAIF obtenha sucesso na concretização de seus procedimentos.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4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5117" y="1471448"/>
            <a:ext cx="103001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INSTRUÇÃO NORMATIVA CONJUNTA SAGICAD/SENARC/SNAS/MDS Nº 02, DE 06 DE MARÇO DE 2023.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PROCEDIMENTOS DA GESTÃO MUNICIPAL </a:t>
            </a:r>
            <a:endParaRPr lang="pt-BR" altLang="pt-BR" sz="20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Recomenda-se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Responsáveis Familiares idosos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pessoas com deficiência que recebam BPC sejam atendidos com entrevista em domicílio, pois podem sofrer de dificuldades de locomoção.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Atenção! Recomenda-se que a atualização cadastral de famílias pertencentes aos Grupos Populacionais, Tradicionais e Específicos (GPTE), com pessoas idosas e com pessoas com deficiência seja realizada por meio de visita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domiciliar, bem 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como, no caso específico da Averiguação Cadastral Unipessoal, sejam priorizadas na visita domiciliar aquelas pessoas com mais de 50 anos.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765175" y="465137"/>
            <a:ext cx="883077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 flipH="1">
            <a:off x="9748345" y="617537"/>
            <a:ext cx="139539354" cy="48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4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765175" y="465137"/>
            <a:ext cx="1773630" cy="33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6" descr="https://8fab48ea74.cbaul-cdnwnd.com/fd4f3f1e5a8254e62044c310b372335b/200000231-089ca0996b/PAIF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91" y="1495313"/>
            <a:ext cx="5099124" cy="4432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682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99CB38"/>
              </a:buClr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6825077-E69A-4636-A8F4-643E89A4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2" y="1303284"/>
            <a:ext cx="10216055" cy="493986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168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06807" y="1436688"/>
            <a:ext cx="10569575" cy="4454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/>
              <a:t>Coordenadoria de Proteção Social Básica</a:t>
            </a:r>
            <a:br>
              <a:rPr lang="pt-BR" dirty="0"/>
            </a:br>
            <a:r>
              <a:rPr lang="pt-BR" dirty="0" smtClean="0"/>
              <a:t>CPSB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Coordenadora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Kamilla Nunes</a:t>
            </a:r>
            <a:br>
              <a:rPr lang="pt-BR" dirty="0"/>
            </a:br>
            <a:r>
              <a:rPr lang="pt-BR" b="1" dirty="0"/>
              <a:t>Técnicos:</a:t>
            </a:r>
            <a:r>
              <a:rPr lang="pt-BR" dirty="0"/>
              <a:t/>
            </a:r>
            <a:br>
              <a:rPr lang="pt-BR" dirty="0"/>
            </a:br>
            <a:r>
              <a:rPr lang="pt-BR" dirty="0" err="1" smtClean="0"/>
              <a:t>Édea</a:t>
            </a:r>
            <a:r>
              <a:rPr lang="pt-BR" dirty="0" smtClean="0"/>
              <a:t> Carmona – Renata Santana – </a:t>
            </a:r>
            <a:r>
              <a:rPr lang="pt-BR" dirty="0" err="1" smtClean="0"/>
              <a:t>Mariselma</a:t>
            </a:r>
            <a:r>
              <a:rPr lang="pt-BR" dirty="0" smtClean="0"/>
              <a:t> Maidana – Márcia Débora – Carmem Letícia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Apoio Administrativo</a:t>
            </a:r>
            <a:br>
              <a:rPr lang="pt-BR" dirty="0" smtClean="0"/>
            </a:br>
            <a:r>
              <a:rPr lang="pt-BR" smtClean="0"/>
              <a:t>Patrícia Gabriel</a:t>
            </a:r>
            <a:r>
              <a:rPr lang="pt-BR"/>
              <a:t/>
            </a:r>
            <a:br>
              <a:rPr lang="pt-BR"/>
            </a:br>
            <a:endParaRPr lang="pt-BR" smtClean="0"/>
          </a:p>
          <a:p>
            <a:pPr marL="0" indent="0" algn="ctr">
              <a:buNone/>
            </a:pPr>
            <a:r>
              <a:rPr lang="pt-BR" smtClean="0"/>
              <a:t>E-mail</a:t>
            </a:r>
            <a:r>
              <a:rPr lang="pt-BR" dirty="0"/>
              <a:t>: </a:t>
            </a:r>
            <a:r>
              <a:rPr lang="pt-BR" dirty="0" smtClean="0"/>
              <a:t>cpsb@sead.ms.gov.br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Telefone: 67 </a:t>
            </a:r>
            <a:r>
              <a:rPr lang="pt-BR" dirty="0" smtClean="0"/>
              <a:t>3318-4182/4127</a:t>
            </a:r>
          </a:p>
        </p:txBody>
      </p:sp>
    </p:spTree>
    <p:extLst>
      <p:ext uri="{BB962C8B-B14F-4D97-AF65-F5344CB8AC3E}">
        <p14:creationId xmlns:p14="http://schemas.microsoft.com/office/powerpoint/2010/main" val="10746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99CB38"/>
              </a:buClr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614053" y="1308207"/>
            <a:ext cx="974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CONTRIBUIÇÕES DO PAIF (Serviço de Proteção e Atendimento Integral à Família)</a:t>
            </a:r>
          </a:p>
        </p:txBody>
      </p:sp>
      <p:sp>
        <p:nvSpPr>
          <p:cNvPr id="5" name="Texto Explicativo 1 (Ênfase) 4"/>
          <p:cNvSpPr/>
          <p:nvPr/>
        </p:nvSpPr>
        <p:spPr>
          <a:xfrm>
            <a:off x="2669628" y="1891863"/>
            <a:ext cx="2427888" cy="1238177"/>
          </a:xfrm>
          <a:prstGeom prst="accentCallout1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PLANEJAMENTO (Gestão)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Texto Explicativo 1 (Borda e Ênfase) 5"/>
          <p:cNvSpPr/>
          <p:nvPr/>
        </p:nvSpPr>
        <p:spPr>
          <a:xfrm>
            <a:off x="5097517" y="3130041"/>
            <a:ext cx="2060027" cy="1124277"/>
          </a:xfrm>
          <a:prstGeom prst="accentBorderCallout1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PARTICIPAÇÃO DAS EQUIPES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Texto Explicativo 1 (Borda e Ênfase) 6"/>
          <p:cNvSpPr/>
          <p:nvPr/>
        </p:nvSpPr>
        <p:spPr>
          <a:xfrm>
            <a:off x="7157544" y="4254318"/>
            <a:ext cx="2427889" cy="1242591"/>
          </a:xfrm>
          <a:prstGeom prst="accentBorderCallout1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CONSTRUÇÃO DE RESPOSTA AS NECESSIDADES APRESENTADAS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99CB38"/>
              </a:buClr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45931" y="1376856"/>
            <a:ext cx="10878207" cy="786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BOLSA FAMÍLIA E AS AÇÕES INTEGRADAS DO </a:t>
            </a: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PAIF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Tipificação Nacional de Serviços </a:t>
            </a:r>
            <a:r>
              <a:rPr lang="pt-BR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Socioassistenciais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diz que o público-alvo do PAIF é formado por </a:t>
            </a:r>
            <a:r>
              <a:rPr lang="pt-BR" sz="2000" dirty="0" smtClean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famílias em situação de vulnerabilidade social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decorrente da pobreza, do precário ou nulo acesso aos serviços públicos, da fragilização de vínculos de pertencimento e sociabilidade e/ou qualquer outra situação de vulnerabilidade e risco social residentes nos territórios de abrangência dos CRAS, logo, elenca os seguintes objetivos para ele: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a função protetiva da família, contribuindo na melhoria da sua qualidade de vida;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Prevenir a ruptura dos vínculos familiares e comunitários, possibilitando a superação de situações de fragilidade social vivenciadas;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34510" y="1765738"/>
            <a:ext cx="101950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Promover aquisições sociais e materiais às famílias, potencializando o protagonismo e a autonomia das famílias e comunidades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acessos a benefícios, programas de transferência de renda e serviços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socioassistenciais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contribuindo para a inserção das famílias na rede de proteção social de assistência social;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acesso aos demais serviços setoriais, contribuindo para o usufruto de direitos;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Apoiar famílias que possuem, dentre seus membros, indivíduos que necessitam de cuidados, por meio da promoção de espaços coletivos de escuta e troca de vivências familiares.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1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1429408"/>
            <a:ext cx="10930759" cy="541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principais ações do PAIF podem ser de intervenção individual e/ou coletivo, são: acolhida, estudo social, visitas domiciliares, acompanhamento familiar, as oficinas com famílias, as ações comunitárias, as ações particularizadas e os encaminhamentos necessários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Portaria MC 810, define procedimentos para a gestão, operacionalização, cessão e utilização dos dados do Cadastro Único para Programas Sociais do Governo Federal, considerando a implantação de estratégia de modernização do Cadastro Único, a qual visa aperfeiçoar toda a cadeia de processo de cadastramento e gestão do Cadastro Único, desde o primeiro atendimento ao cidadão até a geração de informações gerenciais para a formulação e implementação de políticas sociais;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1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6442" y="1450427"/>
            <a:ext cx="10878206" cy="4732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625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Resolução CNAS/MDS 96, de 15 de fevereiro de 2023,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 a instituição do Programa de Fortalecimento Emergencial do Atendimento do Cadastro Único no Sistema Único da Assistência Social (PROCAD – SUAS), e os critérios de partilha do financiamento federal do Programa no exercício de 2023 e dá outras providências.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7625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735" algn="just">
              <a:lnSpc>
                <a:spcPct val="107000"/>
              </a:lnSpc>
              <a:spcAft>
                <a:spcPts val="125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2º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São princípios do PROCAD - SUAS: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Fortalecimento da capacidade institucional do atendimento integral e cadastramento das famílias vulneráveis no Cadastro Único no SUAS; </a:t>
            </a:r>
          </a:p>
          <a:p>
            <a:pPr lvl="0"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prioritário das famílias pertencentes dos GPTE, em especial a população em situação de rua, os povos indígenas, as pessoas com deficiência, as pessoas idosas e as crianças em situação de trabalho infantil;  </a:t>
            </a:r>
          </a:p>
          <a:p>
            <a:pPr lvl="0"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Atualização e qualificação permanente das informações constantes do Cadastro Único; e </a:t>
            </a:r>
          </a:p>
          <a:p>
            <a:pPr lvl="0"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Fortalecimento da articulação do Cadastro Único com as ofertas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socioassistenciais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 SUAS, prezando pela universalidade do acesso. </a:t>
            </a:r>
          </a:p>
          <a:p>
            <a:pPr marR="38735" algn="just">
              <a:lnSpc>
                <a:spcPct val="107000"/>
              </a:lnSpc>
              <a:spcAft>
                <a:spcPts val="125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2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8593" y="1418897"/>
            <a:ext cx="10310648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FINALIDADE É PROMOVER O DIÁLOGO E A TROCA DE SABERES ENTRE OS TRABALHADORES QUE ATUAM NO FORTALECIMENTO DO SUAS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maneira geral, o PAIF busca fortalecer os vínculos de famílias em situação de risco e vulnerabilidade social. </a:t>
            </a:r>
            <a:endParaRPr lang="pt-BR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Porém, vários outros fatores impactam na vida dos usuários do serviço, como:</a:t>
            </a:r>
          </a:p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Superação de situações de fragilidade social;</a:t>
            </a:r>
          </a:p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 na qualidade de vida dos usuários;</a:t>
            </a:r>
          </a:p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Promoção do protagonismo e autonomia das famílias e comunidades;</a:t>
            </a:r>
          </a:p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Inserção das famílias na rede de proteção social através de outros 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serviços, programas, projetos e benefícios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Promoção de espaços coletivos onde há troca de experiências.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5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5629" y="1797269"/>
            <a:ext cx="10699530" cy="436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serviço também apoia 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comunitárias, por meio de palestras, campanhas e eventos, ajudando a comunidade na construção de soluções para sua autonomia.</a:t>
            </a:r>
          </a:p>
          <a:p>
            <a:pPr algn="just"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Articular a rede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socioassistencial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intersetorial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 execução do 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diálogo constante entre o PAIF com os benefícios, programas e demais serviços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socioassistenciais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tanto quanto com outras políticas públicas, é o canal para se romper definitivamente com as abordagens fragmentadas e que não englobam as multifaces das expressões das demandas sociais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integração e complementação de ações e setores, constrói caminhos para a otimização de recursos, gera o aproveitamento de oportunidades, faculta a participação dos cidadãos, fomenta o trabalho social e coopera intensamente para a solução efetiva dos anseios e precisões da sociedade, consequentemente, a articulação desses espaços é inerente ao funcionamento e bom desempenho.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3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03283" y="1660634"/>
            <a:ext cx="10489324" cy="336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Resolução 07 de 10 de setembro de 2009 - Protocolo de Gestão Integrada de Serviços, Benefícios e Transferências de Renda no âmbito do Sistema Único de Assistência Social (SUAS), categoricamente afirma; ao não priorizar a execução dos Serviços de Proteção Social Básica e de Média Complexidade, se contribui para a fragilização dos vínculos familiares e comunitários.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Protocolo, instrumento de gestão, ressalta a busca pela superação da fragmentação do atendimento e da promoção da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intersetorialidade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52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marelo Verde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Amarelo Verde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</TotalTime>
  <Words>798</Words>
  <Application>Microsoft Office PowerPoint</Application>
  <PresentationFormat>Personalizar</PresentationFormat>
  <Paragraphs>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Retrospectiva</vt:lpstr>
      <vt:lpstr>Governo do estado de mato grosso do sul Proteção Social Básica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SUAS Sistema Único de Assistência Social</dc:title>
  <dc:creator>Taciana Afonso Silvestrini</dc:creator>
  <cp:lastModifiedBy>SEDHAST</cp:lastModifiedBy>
  <cp:revision>308</cp:revision>
  <cp:lastPrinted>2019-05-14T20:47:18Z</cp:lastPrinted>
  <dcterms:created xsi:type="dcterms:W3CDTF">2019-05-14T13:41:52Z</dcterms:created>
  <dcterms:modified xsi:type="dcterms:W3CDTF">2023-04-17T14:14:53Z</dcterms:modified>
</cp:coreProperties>
</file>