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80" r:id="rId8"/>
    <p:sldId id="283" r:id="rId9"/>
    <p:sldId id="282" r:id="rId10"/>
    <p:sldId id="278" r:id="rId11"/>
    <p:sldId id="279" r:id="rId12"/>
    <p:sldId id="281" r:id="rId13"/>
    <p:sldId id="284" r:id="rId14"/>
    <p:sldId id="285" r:id="rId15"/>
    <p:sldId id="287" r:id="rId16"/>
    <p:sldId id="286" r:id="rId17"/>
    <p:sldId id="290" r:id="rId18"/>
    <p:sldId id="291" r:id="rId19"/>
    <p:sldId id="292" r:id="rId20"/>
    <p:sldId id="293" r:id="rId21"/>
    <p:sldId id="288" r:id="rId22"/>
    <p:sldId id="294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541"/>
    <a:srgbClr val="0C2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1" autoAdjust="0"/>
  </p:normalViewPr>
  <p:slideViewPr>
    <p:cSldViewPr snapToGrid="0">
      <p:cViewPr varScale="1">
        <p:scale>
          <a:sx n="70" d="100"/>
          <a:sy n="70" d="100"/>
        </p:scale>
        <p:origin x="-69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oleObject" Target="Pasta1" TargetMode="External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478920095007765"/>
          <c:y val="0.12859072144411504"/>
          <c:w val="0.43042159809984476"/>
          <c:h val="0.7469036280905025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FB0-4D1D-AE80-328EEE7E971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FB0-4D1D-AE80-328EEE7E9710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 smtClean="0"/>
                      <a:t>551.038</a:t>
                    </a:r>
                    <a:r>
                      <a:rPr lang="en-US" baseline="0" dirty="0"/>
                      <a:t>
</a:t>
                    </a:r>
                    <a:fld id="{B6C6C964-C259-4884-BEF8-E9F2647AF4E2}" type="PERCENTAGE">
                      <a:rPr lang="en-US" baseline="0"/>
                      <a:pPr/>
                      <a:t>[PORCENTAGEM]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FB0-4D1D-AE80-328EEE7E9710}"/>
                </c:ext>
              </c:extLst>
            </c:dLbl>
            <c:dLbl>
              <c:idx val="1"/>
              <c:layout>
                <c:manualLayout>
                  <c:x val="1.6066297253442927E-2"/>
                  <c:y val="1.3592127092162757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59.965 </a:t>
                    </a:r>
                  </a:p>
                  <a:p>
                    <a:r>
                      <a:rPr lang="en-US" smtClean="0"/>
                      <a:t>11%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FB0-4D1D-AE80-328EEE7E97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Planilha1!$A$3:$A$4</c:f>
              <c:strCache>
                <c:ptCount val="2"/>
                <c:pt idx="0">
                  <c:v>Total no Cadastro Único</c:v>
                </c:pt>
                <c:pt idx="1">
                  <c:v>Total de GPTE</c:v>
                </c:pt>
              </c:strCache>
            </c:strRef>
          </c:cat>
          <c:val>
            <c:numRef>
              <c:f>Planilha1!$B$3:$B$4</c:f>
              <c:numCache>
                <c:formatCode>_-* #,##0_-;\-* #,##0_-;_-* "-"??_-;_-@_-</c:formatCode>
                <c:ptCount val="2"/>
                <c:pt idx="0">
                  <c:v>37532112</c:v>
                </c:pt>
                <c:pt idx="1">
                  <c:v>4419291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FB0-4D1D-AE80-328EEE7E971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225981500476007"/>
          <c:y val="0.91434418376405568"/>
          <c:w val="0.77548036999047976"/>
          <c:h val="7.04304599835877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4157568"/>
        <c:axId val="81834368"/>
      </c:barChart>
      <c:catAx>
        <c:axId val="441575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1834368"/>
        <c:crosses val="autoZero"/>
        <c:auto val="1"/>
        <c:lblAlgn val="ctr"/>
        <c:lblOffset val="100"/>
        <c:noMultiLvlLbl val="0"/>
      </c:catAx>
      <c:valAx>
        <c:axId val="81834368"/>
        <c:scaling>
          <c:orientation val="minMax"/>
        </c:scaling>
        <c:delete val="1"/>
        <c:axPos val="t"/>
        <c:numFmt formatCode="_-* #,##0_-;\-* #,##0_-;_-* &quot;-&quot;??_-;_-@_-" sourceLinked="1"/>
        <c:majorTickMark val="none"/>
        <c:minorTickMark val="none"/>
        <c:tickLblPos val="nextTo"/>
        <c:crossAx val="441575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4102A8-48C5-4A9F-8FB4-7DB7A0D09437}" type="doc">
      <dgm:prSet loTypeId="urn:microsoft.com/office/officeart/2005/8/layout/chart3" loCatId="cycle" qsTypeId="urn:microsoft.com/office/officeart/2005/8/quickstyle/simple1" qsCatId="simple" csTypeId="urn:microsoft.com/office/officeart/2005/8/colors/colorful4" csCatId="colorful" phldr="1"/>
      <dgm:spPr/>
    </dgm:pt>
    <dgm:pt modelId="{28C19BF5-E07C-4EE4-9676-3AEA7D82816C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Light" panose="020B0604020202020204" charset="0"/>
              <a:cs typeface="Poppins Light" panose="020B0604020202020204" charset="0"/>
            </a:rPr>
            <a:t>164.615,83   para o estado</a:t>
          </a:r>
          <a:endParaRPr lang="pt-BR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oppins Light" panose="020B0604020202020204" charset="0"/>
            <a:cs typeface="Poppins Light" panose="020B0604020202020204" charset="0"/>
          </a:endParaRPr>
        </a:p>
      </dgm:t>
    </dgm:pt>
    <dgm:pt modelId="{17FE2AE4-AD91-4305-96A4-59F0579174BC}" type="parTrans" cxnId="{A8B5E6FB-B8FB-4409-BE19-7AA7DFB4D642}">
      <dgm:prSet/>
      <dgm:spPr/>
      <dgm:t>
        <a:bodyPr/>
        <a:lstStyle/>
        <a:p>
          <a:endParaRPr lang="pt-BR"/>
        </a:p>
      </dgm:t>
    </dgm:pt>
    <dgm:pt modelId="{B5E5A262-6995-446F-9550-BD3BFDE79000}" type="sibTrans" cxnId="{A8B5E6FB-B8FB-4409-BE19-7AA7DFB4D642}">
      <dgm:prSet/>
      <dgm:spPr/>
      <dgm:t>
        <a:bodyPr/>
        <a:lstStyle/>
        <a:p>
          <a:endParaRPr lang="pt-BR"/>
        </a:p>
      </dgm:t>
    </dgm:pt>
    <dgm:pt modelId="{8C5E2190-AF4B-4413-B091-F9077697D994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pt-B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Light" panose="020B0604020202020204" charset="0"/>
              <a:cs typeface="Poppins Light" panose="020B0604020202020204" charset="0"/>
            </a:rPr>
            <a:t>1.843.727,82 para os municípios</a:t>
          </a:r>
          <a:endParaRPr lang="pt-BR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oppins Light" panose="020B0604020202020204" charset="0"/>
            <a:cs typeface="Poppins Light" panose="020B0604020202020204" charset="0"/>
          </a:endParaRPr>
        </a:p>
      </dgm:t>
    </dgm:pt>
    <dgm:pt modelId="{59A84264-53B9-4BE3-AE98-B4BA302F6C7C}" type="parTrans" cxnId="{E44FB9DF-FCB4-4C08-A2F2-E9F48BC3F5C2}">
      <dgm:prSet/>
      <dgm:spPr/>
      <dgm:t>
        <a:bodyPr/>
        <a:lstStyle/>
        <a:p>
          <a:endParaRPr lang="pt-BR"/>
        </a:p>
      </dgm:t>
    </dgm:pt>
    <dgm:pt modelId="{60FB02CF-2976-41C4-B169-DF34FD6565DF}" type="sibTrans" cxnId="{E44FB9DF-FCB4-4C08-A2F2-E9F48BC3F5C2}">
      <dgm:prSet/>
      <dgm:spPr/>
      <dgm:t>
        <a:bodyPr/>
        <a:lstStyle/>
        <a:p>
          <a:endParaRPr lang="pt-BR"/>
        </a:p>
      </dgm:t>
    </dgm:pt>
    <dgm:pt modelId="{2F71DFF0-4D2C-4796-A822-7302863A1CA3}" type="pres">
      <dgm:prSet presAssocID="{324102A8-48C5-4A9F-8FB4-7DB7A0D09437}" presName="compositeShape" presStyleCnt="0">
        <dgm:presLayoutVars>
          <dgm:chMax val="7"/>
          <dgm:dir/>
          <dgm:resizeHandles val="exact"/>
        </dgm:presLayoutVars>
      </dgm:prSet>
      <dgm:spPr/>
    </dgm:pt>
    <dgm:pt modelId="{23D666DC-AB2C-48FD-BE58-52686E68B54A}" type="pres">
      <dgm:prSet presAssocID="{324102A8-48C5-4A9F-8FB4-7DB7A0D09437}" presName="wedge1" presStyleLbl="node1" presStyleIdx="0" presStyleCnt="2" custScaleX="103493" custLinFactNeighborX="-361" custLinFactNeighborY="0"/>
      <dgm:spPr/>
      <dgm:t>
        <a:bodyPr/>
        <a:lstStyle/>
        <a:p>
          <a:endParaRPr lang="pt-BR"/>
        </a:p>
      </dgm:t>
    </dgm:pt>
    <dgm:pt modelId="{C2C5A371-3E9E-4945-B61A-DF41FC4AFACB}" type="pres">
      <dgm:prSet presAssocID="{324102A8-48C5-4A9F-8FB4-7DB7A0D09437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90E590-D44F-431B-8C93-F3E82592E55E}" type="pres">
      <dgm:prSet presAssocID="{324102A8-48C5-4A9F-8FB4-7DB7A0D09437}" presName="wedge2" presStyleLbl="node1" presStyleIdx="1" presStyleCnt="2" custScaleX="111023"/>
      <dgm:spPr/>
      <dgm:t>
        <a:bodyPr/>
        <a:lstStyle/>
        <a:p>
          <a:endParaRPr lang="pt-BR"/>
        </a:p>
      </dgm:t>
    </dgm:pt>
    <dgm:pt modelId="{E39B6C4F-EA92-4D7D-A929-A98A3ECB2E82}" type="pres">
      <dgm:prSet presAssocID="{324102A8-48C5-4A9F-8FB4-7DB7A0D09437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E26900D-C467-43D6-B375-D80AF82B36D4}" type="presOf" srcId="{8C5E2190-AF4B-4413-B091-F9077697D994}" destId="{E39B6C4F-EA92-4D7D-A929-A98A3ECB2E82}" srcOrd="1" destOrd="0" presId="urn:microsoft.com/office/officeart/2005/8/layout/chart3"/>
    <dgm:cxn modelId="{A8B5E6FB-B8FB-4409-BE19-7AA7DFB4D642}" srcId="{324102A8-48C5-4A9F-8FB4-7DB7A0D09437}" destId="{28C19BF5-E07C-4EE4-9676-3AEA7D82816C}" srcOrd="0" destOrd="0" parTransId="{17FE2AE4-AD91-4305-96A4-59F0579174BC}" sibTransId="{B5E5A262-6995-446F-9550-BD3BFDE79000}"/>
    <dgm:cxn modelId="{ED9BBFD7-CA1B-4511-B742-5EFCD1EF5251}" type="presOf" srcId="{324102A8-48C5-4A9F-8FB4-7DB7A0D09437}" destId="{2F71DFF0-4D2C-4796-A822-7302863A1CA3}" srcOrd="0" destOrd="0" presId="urn:microsoft.com/office/officeart/2005/8/layout/chart3"/>
    <dgm:cxn modelId="{51F50663-BDE7-4642-86AE-3E8FAA21FE9A}" type="presOf" srcId="{28C19BF5-E07C-4EE4-9676-3AEA7D82816C}" destId="{C2C5A371-3E9E-4945-B61A-DF41FC4AFACB}" srcOrd="1" destOrd="0" presId="urn:microsoft.com/office/officeart/2005/8/layout/chart3"/>
    <dgm:cxn modelId="{2ED43D09-F340-4597-A848-76002EA3425B}" type="presOf" srcId="{8C5E2190-AF4B-4413-B091-F9077697D994}" destId="{7B90E590-D44F-431B-8C93-F3E82592E55E}" srcOrd="0" destOrd="0" presId="urn:microsoft.com/office/officeart/2005/8/layout/chart3"/>
    <dgm:cxn modelId="{136183AB-E73C-49A4-B309-E722A954E37D}" type="presOf" srcId="{28C19BF5-E07C-4EE4-9676-3AEA7D82816C}" destId="{23D666DC-AB2C-48FD-BE58-52686E68B54A}" srcOrd="0" destOrd="0" presId="urn:microsoft.com/office/officeart/2005/8/layout/chart3"/>
    <dgm:cxn modelId="{E44FB9DF-FCB4-4C08-A2F2-E9F48BC3F5C2}" srcId="{324102A8-48C5-4A9F-8FB4-7DB7A0D09437}" destId="{8C5E2190-AF4B-4413-B091-F9077697D994}" srcOrd="1" destOrd="0" parTransId="{59A84264-53B9-4BE3-AE98-B4BA302F6C7C}" sibTransId="{60FB02CF-2976-41C4-B169-DF34FD6565DF}"/>
    <dgm:cxn modelId="{A7AF1543-62D3-4F63-8D48-A8BFB04261B9}" type="presParOf" srcId="{2F71DFF0-4D2C-4796-A822-7302863A1CA3}" destId="{23D666DC-AB2C-48FD-BE58-52686E68B54A}" srcOrd="0" destOrd="0" presId="urn:microsoft.com/office/officeart/2005/8/layout/chart3"/>
    <dgm:cxn modelId="{1C4C4DEF-AC4F-40CB-9E22-D6A25D19403F}" type="presParOf" srcId="{2F71DFF0-4D2C-4796-A822-7302863A1CA3}" destId="{C2C5A371-3E9E-4945-B61A-DF41FC4AFACB}" srcOrd="1" destOrd="0" presId="urn:microsoft.com/office/officeart/2005/8/layout/chart3"/>
    <dgm:cxn modelId="{7455AB83-53E1-4729-958A-F264F4AE46DB}" type="presParOf" srcId="{2F71DFF0-4D2C-4796-A822-7302863A1CA3}" destId="{7B90E590-D44F-431B-8C93-F3E82592E55E}" srcOrd="2" destOrd="0" presId="urn:microsoft.com/office/officeart/2005/8/layout/chart3"/>
    <dgm:cxn modelId="{E75BA2A5-D6E3-4561-8F8F-4D525924C5E4}" type="presParOf" srcId="{2F71DFF0-4D2C-4796-A822-7302863A1CA3}" destId="{E39B6C4F-EA92-4D7D-A929-A98A3ECB2E82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0.88176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8796761" cy="4351338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A2EF-5437-44E4-BD29-607F45F7D4CF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759C-50CF-4DE2-84FB-5784D0592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581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A2EF-5437-44E4-BD29-607F45F7D4CF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759C-50CF-4DE2-84FB-5784D0592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718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A2EF-5437-44E4-BD29-607F45F7D4CF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759C-50CF-4DE2-84FB-5784D0592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43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A2EF-5437-44E4-BD29-607F45F7D4CF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759C-50CF-4DE2-84FB-5784D0592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89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A2EF-5437-44E4-BD29-607F45F7D4CF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759C-50CF-4DE2-84FB-5784D0592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561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A2EF-5437-44E4-BD29-607F45F7D4CF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759C-50CF-4DE2-84FB-5784D0592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68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A2EF-5437-44E4-BD29-607F45F7D4CF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759C-50CF-4DE2-84FB-5784D0592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28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A2EF-5437-44E4-BD29-607F45F7D4CF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759C-50CF-4DE2-84FB-5784D0592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160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A2EF-5437-44E4-BD29-607F45F7D4CF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759C-50CF-4DE2-84FB-5784D0592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003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A2EF-5437-44E4-BD29-607F45F7D4CF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759C-50CF-4DE2-84FB-5784D0592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64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A2EF-5437-44E4-BD29-607F45F7D4CF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759C-50CF-4DE2-84FB-5784D0592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449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EA2EF-5437-44E4-BD29-607F45F7D4CF}" type="datetimeFigureOut">
              <a:rPr lang="pt-BR" smtClean="0"/>
              <a:t>17/04/2023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A759C-50CF-4DE2-84FB-5784D0592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13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cpsb@sedhast.ms.gov.b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57225" y="5122928"/>
            <a:ext cx="6172199" cy="913979"/>
          </a:xfrm>
        </p:spPr>
        <p:txBody>
          <a:bodyPr/>
          <a:lstStyle/>
          <a:p>
            <a:r>
              <a:rPr lang="pt-BR" dirty="0" smtClean="0">
                <a:solidFill>
                  <a:srgbClr val="0C233F"/>
                </a:solidFill>
              </a:rPr>
              <a:t>COORDENADORIA DO PROGRAMA BOLSA FAMÍLIA E CADASTRO ÚNICO</a:t>
            </a:r>
            <a:endParaRPr lang="pt-BR" dirty="0">
              <a:solidFill>
                <a:srgbClr val="0C233F"/>
              </a:solidFill>
            </a:endParaRPr>
          </a:p>
        </p:txBody>
      </p:sp>
      <p:sp>
        <p:nvSpPr>
          <p:cNvPr id="4" name="Espaço Reservado para Texto 2"/>
          <p:cNvSpPr>
            <a:spLocks noGrp="1"/>
          </p:cNvSpPr>
          <p:nvPr>
            <p:ph type="ctrTitle"/>
          </p:nvPr>
        </p:nvSpPr>
        <p:spPr>
          <a:xfrm>
            <a:off x="537368" y="1371600"/>
            <a:ext cx="6545262" cy="3009900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Arial Black" panose="020B0A04020102020204" pitchFamily="34" charset="0"/>
              </a:rPr>
              <a:t>Busca Ativa de Grupos Populacionais Tradicionais e Específicos (GPTE)</a:t>
            </a:r>
          </a:p>
        </p:txBody>
      </p:sp>
    </p:spTree>
    <p:extLst>
      <p:ext uri="{BB962C8B-B14F-4D97-AF65-F5344CB8AC3E}">
        <p14:creationId xmlns:p14="http://schemas.microsoft.com/office/powerpoint/2010/main" val="411815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8979" y="133631"/>
            <a:ext cx="10515600" cy="1325563"/>
          </a:xfrm>
        </p:spPr>
        <p:txBody>
          <a:bodyPr/>
          <a:lstStyle/>
          <a:p>
            <a:r>
              <a:rPr lang="pt-BR" b="1" dirty="0"/>
              <a:t>Plano de Busca Ativa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5602" y="1617280"/>
            <a:ext cx="10515600" cy="4351338"/>
          </a:xfrm>
        </p:spPr>
        <p:txBody>
          <a:bodyPr>
            <a:normAutofit/>
          </a:bodyPr>
          <a:lstStyle/>
          <a:p>
            <a:r>
              <a:rPr lang="pt-BR" dirty="0" smtClean="0"/>
              <a:t>PROCAD-SUAS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</a:rPr>
              <a:t> </a:t>
            </a:r>
            <a:r>
              <a:rPr lang="pt-BR" sz="2600" dirty="0" smtClean="0">
                <a:solidFill>
                  <a:srgbClr val="000000"/>
                </a:solidFill>
              </a:rPr>
              <a:t>Fortalecer </a:t>
            </a:r>
            <a:r>
              <a:rPr lang="pt-BR" sz="2600" dirty="0">
                <a:solidFill>
                  <a:srgbClr val="000000"/>
                </a:solidFill>
              </a:rPr>
              <a:t>a capacidade de atendimento do Cadastro </a:t>
            </a:r>
            <a:r>
              <a:rPr lang="pt-BR" sz="2600" dirty="0" smtClean="0">
                <a:solidFill>
                  <a:srgbClr val="000000"/>
                </a:solidFill>
              </a:rPr>
              <a:t>Único.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600" dirty="0" smtClean="0">
                <a:solidFill>
                  <a:srgbClr val="000000"/>
                </a:solidFill>
              </a:rPr>
              <a:t> Estimular </a:t>
            </a:r>
            <a:r>
              <a:rPr lang="pt-BR" sz="2600" dirty="0">
                <a:solidFill>
                  <a:srgbClr val="000000"/>
                </a:solidFill>
              </a:rPr>
              <a:t>a atualização cadastral para regularização de </a:t>
            </a:r>
            <a:r>
              <a:rPr lang="pt-BR" sz="2600" dirty="0" smtClean="0">
                <a:solidFill>
                  <a:srgbClr val="000000"/>
                </a:solidFill>
              </a:rPr>
              <a:t>inconsistências.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600" dirty="0" smtClean="0"/>
              <a:t> </a:t>
            </a:r>
            <a:r>
              <a:rPr lang="pt-BR" sz="2600" b="1" dirty="0" smtClean="0"/>
              <a:t>Reforço </a:t>
            </a:r>
            <a:r>
              <a:rPr lang="pt-BR" sz="2600" b="1" dirty="0"/>
              <a:t>financeiro </a:t>
            </a:r>
            <a:r>
              <a:rPr lang="pt-BR" sz="2600" dirty="0"/>
              <a:t>proporcionado pelo Programa de Fortalecimento Emergencial do Atendimento do Cadastro Único no Sistema Único da Assistência Social (</a:t>
            </a:r>
            <a:r>
              <a:rPr lang="pt-BR" sz="2600" dirty="0" err="1"/>
              <a:t>Procad</a:t>
            </a:r>
            <a:r>
              <a:rPr lang="pt-BR" sz="2600" dirty="0"/>
              <a:t>-SUAS). </a:t>
            </a:r>
            <a:endParaRPr lang="pt-BR" sz="26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600" dirty="0" smtClean="0">
                <a:cs typeface="Poppins Light" panose="020B0604020202020204" charset="0"/>
                <a:sym typeface="Calibri"/>
              </a:rPr>
              <a:t> À </a:t>
            </a:r>
            <a:r>
              <a:rPr lang="pt-BR" sz="2600" b="1" dirty="0" smtClean="0">
                <a:cs typeface="Poppins Light" panose="020B0604020202020204" charset="0"/>
                <a:sym typeface="Calibri"/>
              </a:rPr>
              <a:t>ampliação </a:t>
            </a:r>
            <a:r>
              <a:rPr lang="pt-BR" sz="2600" b="1" dirty="0">
                <a:cs typeface="Poppins Light" panose="020B0604020202020204" charset="0"/>
                <a:sym typeface="Calibri"/>
              </a:rPr>
              <a:t>e aprimoramento da comunicação </a:t>
            </a:r>
            <a:r>
              <a:rPr lang="pt-BR" sz="2600" dirty="0">
                <a:cs typeface="Poppins Light" panose="020B0604020202020204" charset="0"/>
                <a:sym typeface="Calibri"/>
              </a:rPr>
              <a:t>com as famílias cadastradas e a população em geral sobre o Cadastro Único e o Bolsa Família.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55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9835" y="2911296"/>
            <a:ext cx="1967696" cy="1861528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6301486" y="1371986"/>
            <a:ext cx="2442258" cy="10717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PLANEJAMENTO</a:t>
            </a:r>
            <a:endParaRPr lang="pt-BR" dirty="0"/>
          </a:p>
        </p:txBody>
      </p:sp>
      <p:sp>
        <p:nvSpPr>
          <p:cNvPr id="9" name="Elipse 8"/>
          <p:cNvSpPr/>
          <p:nvPr/>
        </p:nvSpPr>
        <p:spPr>
          <a:xfrm>
            <a:off x="4743762" y="5240364"/>
            <a:ext cx="231493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DIVULGAÇÃO</a:t>
            </a:r>
            <a:endParaRPr lang="pt-BR" dirty="0"/>
          </a:p>
        </p:txBody>
      </p:sp>
      <p:sp>
        <p:nvSpPr>
          <p:cNvPr id="10" name="Elipse 9"/>
          <p:cNvSpPr/>
          <p:nvPr/>
        </p:nvSpPr>
        <p:spPr>
          <a:xfrm rot="470146">
            <a:off x="8504621" y="4345931"/>
            <a:ext cx="2455858" cy="8537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MOBILIZAÇÃO</a:t>
            </a:r>
            <a:endParaRPr lang="pt-BR" dirty="0"/>
          </a:p>
        </p:txBody>
      </p:sp>
      <p:sp>
        <p:nvSpPr>
          <p:cNvPr id="11" name="Elipse 10"/>
          <p:cNvSpPr/>
          <p:nvPr/>
        </p:nvSpPr>
        <p:spPr>
          <a:xfrm rot="21046463">
            <a:off x="680494" y="2720536"/>
            <a:ext cx="190018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DESAFIOS</a:t>
            </a:r>
            <a:endParaRPr lang="pt-BR" dirty="0"/>
          </a:p>
        </p:txBody>
      </p:sp>
      <p:sp>
        <p:nvSpPr>
          <p:cNvPr id="12" name="Elipse 11"/>
          <p:cNvSpPr/>
          <p:nvPr/>
        </p:nvSpPr>
        <p:spPr>
          <a:xfrm rot="875188">
            <a:off x="9385444" y="2720536"/>
            <a:ext cx="210163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METAS</a:t>
            </a:r>
            <a:endParaRPr lang="pt-BR" dirty="0"/>
          </a:p>
        </p:txBody>
      </p:sp>
      <p:sp>
        <p:nvSpPr>
          <p:cNvPr id="13" name="Elipse 12"/>
          <p:cNvSpPr/>
          <p:nvPr/>
        </p:nvSpPr>
        <p:spPr>
          <a:xfrm rot="20874235">
            <a:off x="1456482" y="4537438"/>
            <a:ext cx="244213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RESULTADO POSITIVO</a:t>
            </a:r>
            <a:endParaRPr lang="pt-BR" dirty="0"/>
          </a:p>
        </p:txBody>
      </p:sp>
      <p:sp>
        <p:nvSpPr>
          <p:cNvPr id="16" name="Elipse 15"/>
          <p:cNvSpPr/>
          <p:nvPr/>
        </p:nvSpPr>
        <p:spPr>
          <a:xfrm rot="21275124">
            <a:off x="3003486" y="1589234"/>
            <a:ext cx="2435779" cy="11066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MAPEAMENTO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130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Poppins Light" panose="020B0604020202020204" charset="0"/>
                <a:cs typeface="Poppins Light" panose="020B0604020202020204" charset="0"/>
              </a:rPr>
              <a:t>  O </a:t>
            </a:r>
            <a:r>
              <a:rPr lang="pt-BR" b="1" dirty="0">
                <a:latin typeface="Poppins Light" panose="020B0604020202020204" charset="0"/>
                <a:cs typeface="Poppins Light" panose="020B0604020202020204" charset="0"/>
              </a:rPr>
              <a:t>que pode fazer?</a:t>
            </a:r>
            <a:br>
              <a:rPr lang="pt-BR" b="1" dirty="0">
                <a:latin typeface="Poppins Light" panose="020B0604020202020204" charset="0"/>
                <a:cs typeface="Poppins Light" panose="020B060402020202020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20511"/>
            <a:ext cx="10515600" cy="4351338"/>
          </a:xfrm>
        </p:spPr>
        <p:txBody>
          <a:bodyPr>
            <a:normAutofit fontScale="47500" lnSpcReduction="20000"/>
          </a:bodyPr>
          <a:lstStyle/>
          <a:p>
            <a:pPr marL="342900" lvl="0" indent="-342900" algn="just">
              <a:lnSpc>
                <a:spcPct val="150000"/>
              </a:lnSpc>
              <a:buFont typeface="Calibri" panose="020F0502020204030204" pitchFamily="34" charset="0"/>
              <a:buChar char="•"/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Contratar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entrevistadores sociais para realização de cadastramento e atualização cadastral;</a:t>
            </a:r>
          </a:p>
          <a:p>
            <a:pPr marL="342900" lvl="0" indent="-342900" algn="just">
              <a:lnSpc>
                <a:spcPct val="150000"/>
              </a:lnSpc>
              <a:buFont typeface="Calibri" panose="020F0502020204030204" pitchFamily="34" charset="0"/>
              <a:buChar char="•"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Pagar hora extra para equipe já existente;</a:t>
            </a:r>
          </a:p>
          <a:p>
            <a:pPr marL="342900" indent="-342900" algn="just">
              <a:lnSpc>
                <a:spcPct val="150000"/>
              </a:lnSpc>
              <a:buFont typeface="Calibri" panose="020F0502020204030204" pitchFamily="34" charset="0"/>
              <a:buChar char="•"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Contratar intérpretes indígenas, falantes das línguas indígenas locais, para atuar junto às equipes do Cadastro Único na comunicação com as famílias indígenas;</a:t>
            </a:r>
          </a:p>
          <a:p>
            <a:pPr marL="342900" indent="-342900" algn="just">
              <a:lnSpc>
                <a:spcPct val="150000"/>
              </a:lnSpc>
              <a:buFont typeface="Calibri" panose="020F0502020204030204" pitchFamily="34" charset="0"/>
              <a:buChar char="•"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Contratar intérpretes ou tradutores, caso haja demanda de atendimento de famílias imigrantes;</a:t>
            </a:r>
          </a:p>
          <a:p>
            <a:pPr marL="342900" lvl="0" indent="-342900" algn="just">
              <a:lnSpc>
                <a:spcPct val="150000"/>
              </a:lnSpc>
              <a:buFont typeface="Calibri" panose="020F0502020204030204" pitchFamily="34" charset="0"/>
              <a:buChar char="•"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Comprar materiais como computadores, impressoras, veículos,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buFont typeface="Calibri" panose="020F0502020204030204" pitchFamily="34" charset="0"/>
              <a:buChar char="•"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Abastecer os meios de transporte para as ações de busca ativa;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Calibri" panose="020F0502020204030204" pitchFamily="34" charset="0"/>
              <a:buChar char="•"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Realizar eventos para mobilização de famílias que precisam atualizar seus cadastros;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Calibri" panose="020F0502020204030204" pitchFamily="34" charset="0"/>
              <a:buChar char="•"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Outros gastos temporários.</a:t>
            </a:r>
          </a:p>
          <a:p>
            <a:endParaRPr lang="pt-BR" dirty="0"/>
          </a:p>
        </p:txBody>
      </p:sp>
      <p:sp>
        <p:nvSpPr>
          <p:cNvPr id="4" name="AutoShape 2" descr="Ideias para ganhar dinheiro: saiba como colocar as suas em prática -  Pequenas Empresas Grandes Negócios | Banco de idei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29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694" y="0"/>
            <a:ext cx="10515600" cy="1325563"/>
          </a:xfrm>
        </p:spPr>
        <p:txBody>
          <a:bodyPr/>
          <a:lstStyle/>
          <a:p>
            <a:r>
              <a:rPr lang="pt-BR" dirty="0" smtClean="0"/>
              <a:t> </a:t>
            </a:r>
            <a:r>
              <a:rPr lang="pt-BR" sz="3800" b="1" dirty="0"/>
              <a:t>PROCAD-SUAS 2023: contratação de pessoal, bens e serviços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• </a:t>
            </a:r>
            <a:r>
              <a:rPr lang="pt-BR" dirty="0"/>
              <a:t>Visa a fortalecer a capacidade de atendimento ao público nos equipamentos </a:t>
            </a:r>
            <a:r>
              <a:rPr lang="pt-BR" dirty="0" err="1"/>
              <a:t>socioassistenciais</a:t>
            </a:r>
            <a:r>
              <a:rPr lang="pt-BR" dirty="0"/>
              <a:t> ou postos de atendimento do Cadastro Único. 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• </a:t>
            </a:r>
            <a:r>
              <a:rPr lang="pt-BR" dirty="0"/>
              <a:t>A aquisição de equipamentos e materiais permanentes deverá observar a obrigatoriedade da vinculação entre a finalidade do recurso de origem e a utilização dos bens, respeitando os itens estabelecidos como “adequados” no anexo da Portaria SNAS nº 69, de 24 de junho de 2022.</a:t>
            </a:r>
          </a:p>
        </p:txBody>
      </p:sp>
    </p:spTree>
    <p:extLst>
      <p:ext uri="{BB962C8B-B14F-4D97-AF65-F5344CB8AC3E}">
        <p14:creationId xmlns:p14="http://schemas.microsoft.com/office/powerpoint/2010/main" val="29613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8907"/>
            <a:ext cx="10515600" cy="1325563"/>
          </a:xfrm>
        </p:spPr>
        <p:txBody>
          <a:bodyPr/>
          <a:lstStyle/>
          <a:p>
            <a:r>
              <a:rPr lang="pt-BR" dirty="0"/>
              <a:t>PROCAD-SUAS 2023: o que não pode fazer?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94130"/>
            <a:ext cx="10515600" cy="467934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/>
              <a:t>Aquisição de cestas básicas, urnas funerárias, enxovais e outros itens que configurem em </a:t>
            </a:r>
            <a:r>
              <a:rPr lang="pt-BR" dirty="0" smtClean="0"/>
              <a:t>benefício eventual </a:t>
            </a:r>
            <a:r>
              <a:rPr lang="pt-BR" dirty="0"/>
              <a:t>(art. 22 da Lei nº 8.742/1993).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• </a:t>
            </a:r>
            <a:r>
              <a:rPr lang="pt-BR" dirty="0"/>
              <a:t>Aquisição e distribuição aos beneficiários de órteses e próteses, tais como aparelhos ortopédicos, dentaduras, dentre outros; cadeiras de roda, muletas, óculos e outros itens inerentes à área de saúde, integrantes do conjunto de recursos de tecnologia </a:t>
            </a:r>
            <a:r>
              <a:rPr lang="pt-BR" dirty="0" err="1"/>
              <a:t>assistiva</a:t>
            </a:r>
            <a:r>
              <a:rPr lang="pt-BR" dirty="0"/>
              <a:t> ou ajudas técnicas específicas da área </a:t>
            </a:r>
            <a:r>
              <a:rPr lang="pt-BR" dirty="0" smtClean="0"/>
              <a:t>de saúde</a:t>
            </a:r>
            <a:r>
              <a:rPr lang="pt-BR" dirty="0"/>
              <a:t>, bem como medicamentos, pagamento de exames médicos, apoio financeiro para tratamento </a:t>
            </a:r>
            <a:r>
              <a:rPr lang="pt-BR" dirty="0" smtClean="0"/>
              <a:t>de saúde </a:t>
            </a:r>
            <a:r>
              <a:rPr lang="pt-BR" dirty="0"/>
              <a:t>fora do município, transporte de doentes, leites e dietas de prescrição especial e </a:t>
            </a:r>
            <a:r>
              <a:rPr lang="pt-BR" dirty="0" smtClean="0"/>
              <a:t>fraldas descartáveis </a:t>
            </a:r>
            <a:r>
              <a:rPr lang="pt-BR" dirty="0"/>
              <a:t>para pessoas que têm necessidades de uso (art. 1º da Resolução CNAS nº 39, de 09 </a:t>
            </a:r>
            <a:r>
              <a:rPr lang="pt-BR" dirty="0" smtClean="0"/>
              <a:t>de dezembro </a:t>
            </a:r>
            <a:r>
              <a:rPr lang="pt-BR" dirty="0"/>
              <a:t>de 2010</a:t>
            </a:r>
            <a:r>
              <a:rPr lang="pt-BR" dirty="0" smtClean="0"/>
              <a:t>).</a:t>
            </a:r>
          </a:p>
          <a:p>
            <a:pPr marL="0" indent="0" algn="just">
              <a:buNone/>
            </a:pPr>
            <a:r>
              <a:rPr lang="pt-BR" dirty="0" smtClean="0"/>
              <a:t> </a:t>
            </a:r>
            <a:r>
              <a:rPr lang="pt-BR" dirty="0"/>
              <a:t>• Construção ou ampliação em qualquer imóvel.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• </a:t>
            </a:r>
            <a:r>
              <a:rPr lang="pt-BR" dirty="0"/>
              <a:t>Reformas que modifiquem a estrutura da edificação de qualquer imóvel.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• </a:t>
            </a:r>
            <a:r>
              <a:rPr lang="pt-BR" dirty="0"/>
              <a:t>Obras públicas ou constituição de capital público ou privado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• </a:t>
            </a:r>
            <a:r>
              <a:rPr lang="pt-BR" dirty="0"/>
              <a:t>Pagamento de vencimento de pessoal fixo, havendo a possibilidades apenas para o pagamento de </a:t>
            </a:r>
            <a:r>
              <a:rPr lang="pt-BR" dirty="0" smtClean="0"/>
              <a:t>horas extras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576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33631"/>
            <a:ext cx="10956403" cy="1325563"/>
          </a:xfrm>
        </p:spPr>
        <p:txBody>
          <a:bodyPr/>
          <a:lstStyle/>
          <a:p>
            <a:r>
              <a:rPr lang="pt-BR" dirty="0"/>
              <a:t>PROCAD-SUAS 2023: modelo </a:t>
            </a:r>
            <a:r>
              <a:rPr lang="pt-BR" dirty="0" smtClean="0"/>
              <a:t>projeto executivo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527" y="1735850"/>
            <a:ext cx="9620973" cy="387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8907"/>
            <a:ext cx="10515600" cy="1325563"/>
          </a:xfrm>
        </p:spPr>
        <p:txBody>
          <a:bodyPr/>
          <a:lstStyle/>
          <a:p>
            <a:r>
              <a:rPr lang="pt-BR" dirty="0"/>
              <a:t>PROCAD-SUAS 2023: projetos executivos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t-BR" dirty="0"/>
              <a:t>a) Tamanho da demanda de atendimento da quantidade de </a:t>
            </a:r>
            <a:r>
              <a:rPr lang="pt-BR" dirty="0" smtClean="0"/>
              <a:t>famílias inseridas </a:t>
            </a:r>
            <a:r>
              <a:rPr lang="pt-BR" dirty="0"/>
              <a:t>na Ação de Qualificação Cadastral de 2023, em especial </a:t>
            </a:r>
            <a:r>
              <a:rPr lang="pt-BR" dirty="0" smtClean="0"/>
              <a:t>os registros </a:t>
            </a:r>
            <a:r>
              <a:rPr lang="pt-BR" dirty="0"/>
              <a:t>unipessoais </a:t>
            </a:r>
            <a:endParaRPr lang="pt-BR" dirty="0" smtClean="0"/>
          </a:p>
          <a:p>
            <a:pPr algn="just"/>
            <a:r>
              <a:rPr lang="pt-BR" dirty="0" smtClean="0"/>
              <a:t>b</a:t>
            </a:r>
            <a:r>
              <a:rPr lang="pt-BR" dirty="0"/>
              <a:t>) Diagnóstico de público-alvo da busca ativa. </a:t>
            </a:r>
            <a:endParaRPr lang="pt-BR" dirty="0" smtClean="0"/>
          </a:p>
          <a:p>
            <a:pPr algn="just"/>
            <a:r>
              <a:rPr lang="pt-BR" dirty="0" smtClean="0"/>
              <a:t>c</a:t>
            </a:r>
            <a:r>
              <a:rPr lang="pt-BR" dirty="0"/>
              <a:t>) Definição de ações, atividades, metas, prazos e recursos necessários, com </a:t>
            </a:r>
            <a:r>
              <a:rPr lang="pt-BR" dirty="0" smtClean="0"/>
              <a:t>a devida </a:t>
            </a:r>
            <a:r>
              <a:rPr lang="pt-BR" dirty="0"/>
              <a:t>distribuição de responsabilidades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 </a:t>
            </a:r>
            <a:r>
              <a:rPr lang="pt-BR" dirty="0"/>
              <a:t>d) Levantamento da capacidade instalada para execução do programa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 </a:t>
            </a:r>
            <a:r>
              <a:rPr lang="pt-BR" dirty="0"/>
              <a:t>e) Levantamento de necessidades de aquisições, contrações ou capacitação</a:t>
            </a:r>
            <a:r>
              <a:rPr lang="pt-BR" dirty="0" smtClean="0"/>
              <a:t>;</a:t>
            </a:r>
          </a:p>
          <a:p>
            <a:pPr algn="just"/>
            <a:r>
              <a:rPr lang="pt-BR" dirty="0" smtClean="0"/>
              <a:t> </a:t>
            </a:r>
            <a:r>
              <a:rPr lang="pt-BR" dirty="0"/>
              <a:t>f) Estabelecimento de estratégias de envolvimento de outros </a:t>
            </a:r>
            <a:r>
              <a:rPr lang="pt-BR" dirty="0" smtClean="0"/>
              <a:t>órgãos parceiros</a:t>
            </a:r>
            <a:r>
              <a:rPr lang="pt-BR" dirty="0"/>
              <a:t>, sociedade civil e governança participativa. </a:t>
            </a:r>
            <a:endParaRPr lang="pt-BR" dirty="0" smtClean="0"/>
          </a:p>
          <a:p>
            <a:pPr algn="just"/>
            <a:r>
              <a:rPr lang="pt-BR" dirty="0" smtClean="0"/>
              <a:t>g</a:t>
            </a:r>
            <a:r>
              <a:rPr lang="pt-BR" dirty="0"/>
              <a:t>) Medidas de monitoramento, avaliação e prestação de contas junto </a:t>
            </a:r>
            <a:r>
              <a:rPr lang="pt-BR" dirty="0" smtClean="0"/>
              <a:t>aos conselhos </a:t>
            </a:r>
            <a:r>
              <a:rPr lang="pt-BR" dirty="0"/>
              <a:t>de assistência social.</a:t>
            </a:r>
          </a:p>
        </p:txBody>
      </p:sp>
    </p:spTree>
    <p:extLst>
      <p:ext uri="{BB962C8B-B14F-4D97-AF65-F5344CB8AC3E}">
        <p14:creationId xmlns:p14="http://schemas.microsoft.com/office/powerpoint/2010/main" val="379989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/>
          <a:lstStyle/>
          <a:p>
            <a:r>
              <a:rPr lang="pt-BR" dirty="0"/>
              <a:t>O que é um Projeto Executivo?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4758" y="1455234"/>
            <a:ext cx="7163765" cy="464462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/>
              <a:t>• Tamanho da demanda de atendimento de </a:t>
            </a:r>
            <a:r>
              <a:rPr lang="pt-BR" dirty="0" smtClean="0"/>
              <a:t>famílias inseridas </a:t>
            </a:r>
            <a:r>
              <a:rPr lang="pt-BR" dirty="0"/>
              <a:t>na Ação de Qualificação Cadastral de 2023, </a:t>
            </a:r>
            <a:r>
              <a:rPr lang="pt-BR" dirty="0" smtClean="0"/>
              <a:t>em especial </a:t>
            </a:r>
            <a:r>
              <a:rPr lang="pt-BR" dirty="0"/>
              <a:t>os registros unipessoais: verificar nas </a:t>
            </a:r>
            <a:r>
              <a:rPr lang="pt-BR" dirty="0" smtClean="0"/>
              <a:t>listagens disponibilizadas </a:t>
            </a:r>
            <a:r>
              <a:rPr lang="pt-BR" dirty="0"/>
              <a:t>pelo MDS no </a:t>
            </a:r>
            <a:r>
              <a:rPr lang="pt-BR" dirty="0" err="1"/>
              <a:t>SigPBF</a:t>
            </a:r>
            <a:r>
              <a:rPr lang="pt-BR" dirty="0"/>
              <a:t>; dados também </a:t>
            </a:r>
            <a:r>
              <a:rPr lang="pt-BR" dirty="0" smtClean="0"/>
              <a:t>podem ser </a:t>
            </a:r>
            <a:r>
              <a:rPr lang="pt-BR" dirty="0"/>
              <a:t>consultados no Portal do Cadastro Único, </a:t>
            </a:r>
            <a:r>
              <a:rPr lang="pt-BR" dirty="0" smtClean="0"/>
              <a:t>disponibilizado pela </a:t>
            </a:r>
            <a:r>
              <a:rPr lang="pt-BR" dirty="0" err="1"/>
              <a:t>Dataprev</a:t>
            </a:r>
            <a:r>
              <a:rPr lang="pt-BR" dirty="0"/>
              <a:t>, e nas ferramentas de </a:t>
            </a:r>
            <a:r>
              <a:rPr lang="pt-BR" dirty="0" smtClean="0"/>
              <a:t>informação disponibilizadas </a:t>
            </a:r>
            <a:r>
              <a:rPr lang="pt-BR" dirty="0"/>
              <a:t>no site do MDS;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• </a:t>
            </a:r>
            <a:r>
              <a:rPr lang="pt-BR" dirty="0"/>
              <a:t>Diagnóstico de público-alvo da busca ativa: Identificar </a:t>
            </a:r>
            <a:r>
              <a:rPr lang="pt-BR" dirty="0" smtClean="0"/>
              <a:t>o número </a:t>
            </a:r>
            <a:r>
              <a:rPr lang="pt-BR" dirty="0"/>
              <a:t>de famílias em situação de desproteção social</a:t>
            </a:r>
            <a:r>
              <a:rPr lang="pt-BR" dirty="0" smtClean="0"/>
              <a:t>, ainda </a:t>
            </a:r>
            <a:r>
              <a:rPr lang="pt-BR" dirty="0"/>
              <a:t>não cadastradas ou não identificadas no </a:t>
            </a:r>
            <a:r>
              <a:rPr lang="pt-BR" dirty="0" smtClean="0"/>
              <a:t>Cadastro Único</a:t>
            </a:r>
            <a:r>
              <a:rPr lang="pt-BR" dirty="0"/>
              <a:t>, com enfoque naquelas pertencentes aos </a:t>
            </a:r>
            <a:r>
              <a:rPr lang="pt-BR" dirty="0" smtClean="0"/>
              <a:t>Grupos Populacionais </a:t>
            </a:r>
            <a:r>
              <a:rPr lang="pt-BR" dirty="0"/>
              <a:t>Tradicionais e Específicos (GPTE), em especial</a:t>
            </a:r>
            <a:r>
              <a:rPr lang="pt-BR" dirty="0" smtClean="0"/>
              <a:t>: população </a:t>
            </a:r>
            <a:r>
              <a:rPr lang="pt-BR" dirty="0"/>
              <a:t>em situação de rua e povos indígenas. </a:t>
            </a:r>
            <a:r>
              <a:rPr lang="pt-BR" dirty="0" smtClean="0"/>
              <a:t>Pessoas idosas</a:t>
            </a:r>
            <a:r>
              <a:rPr lang="pt-BR" dirty="0"/>
              <a:t>, pessoas com deficiência e crianças em situação </a:t>
            </a:r>
            <a:r>
              <a:rPr lang="pt-BR" dirty="0" smtClean="0"/>
              <a:t>de trabalho </a:t>
            </a:r>
            <a:r>
              <a:rPr lang="pt-BR" dirty="0"/>
              <a:t>infantil também são públicos prioritários;</a:t>
            </a:r>
          </a:p>
        </p:txBody>
      </p:sp>
      <p:pic>
        <p:nvPicPr>
          <p:cNvPr id="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338137" y="1455235"/>
            <a:ext cx="3273164" cy="414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0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5911" y="0"/>
            <a:ext cx="10515600" cy="1325563"/>
          </a:xfrm>
        </p:spPr>
        <p:txBody>
          <a:bodyPr/>
          <a:lstStyle/>
          <a:p>
            <a:r>
              <a:rPr lang="pt-BR" dirty="0"/>
              <a:t>O que é um Projeto Executivo?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0668" y="1501534"/>
            <a:ext cx="7649901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/>
              <a:t>• Definição de ações, atividades, metas, prazos e </a:t>
            </a:r>
            <a:r>
              <a:rPr lang="pt-BR" dirty="0" smtClean="0"/>
              <a:t>recursos necessários</a:t>
            </a:r>
            <a:r>
              <a:rPr lang="pt-BR" dirty="0"/>
              <a:t>, com a devida distribuição de responsabilidades</a:t>
            </a:r>
            <a:r>
              <a:rPr lang="pt-BR" dirty="0" smtClean="0"/>
              <a:t>: detalhar </a:t>
            </a:r>
            <a:r>
              <a:rPr lang="pt-BR" dirty="0"/>
              <a:t>as ações e atividades que deverão ser </a:t>
            </a:r>
            <a:r>
              <a:rPr lang="pt-BR" dirty="0" smtClean="0"/>
              <a:t>realizadas para </a:t>
            </a:r>
            <a:r>
              <a:rPr lang="pt-BR" dirty="0"/>
              <a:t>a atender a demanda de atualização dos </a:t>
            </a:r>
            <a:r>
              <a:rPr lang="pt-BR" dirty="0" smtClean="0"/>
              <a:t>registros unipessoais </a:t>
            </a:r>
            <a:r>
              <a:rPr lang="pt-BR" dirty="0"/>
              <a:t>e de Busca Ativa, estabelecendo metas, prazos</a:t>
            </a:r>
            <a:r>
              <a:rPr lang="pt-BR" dirty="0" smtClean="0"/>
              <a:t>, recursos </a:t>
            </a:r>
            <a:r>
              <a:rPr lang="pt-BR" dirty="0"/>
              <a:t>necessários e distribuição de </a:t>
            </a:r>
            <a:r>
              <a:rPr lang="pt-BR" dirty="0" smtClean="0"/>
              <a:t>responsabilidades entre </a:t>
            </a:r>
            <a:r>
              <a:rPr lang="pt-BR" dirty="0"/>
              <a:t>os atores envolvidos nas ações;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• </a:t>
            </a:r>
            <a:r>
              <a:rPr lang="pt-BR" dirty="0"/>
              <a:t>Levantamento da capacidade instalada para execução </a:t>
            </a:r>
            <a:r>
              <a:rPr lang="pt-BR" dirty="0" smtClean="0"/>
              <a:t>do programa</a:t>
            </a:r>
            <a:r>
              <a:rPr lang="pt-BR" dirty="0"/>
              <a:t>: verificar quantidade de profissionais</a:t>
            </a:r>
            <a:r>
              <a:rPr lang="pt-BR" dirty="0" smtClean="0"/>
              <a:t>, equipamentos</a:t>
            </a:r>
            <a:r>
              <a:rPr lang="pt-BR" dirty="0"/>
              <a:t>, infraestrutura existente e logística atual</a:t>
            </a:r>
            <a:r>
              <a:rPr lang="pt-BR" dirty="0" smtClean="0"/>
              <a:t>, disponíveis </a:t>
            </a:r>
            <a:r>
              <a:rPr lang="pt-BR" dirty="0"/>
              <a:t>para execução das ações do programa.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04" y="2013632"/>
            <a:ext cx="2996517" cy="250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156781"/>
            <a:ext cx="10515600" cy="1325563"/>
          </a:xfrm>
        </p:spPr>
        <p:txBody>
          <a:bodyPr/>
          <a:lstStyle/>
          <a:p>
            <a:r>
              <a:rPr lang="pt-BR" dirty="0"/>
              <a:t>O que é um Projeto Executivo?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13184" y="1482344"/>
            <a:ext cx="7186914" cy="435133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t-BR" dirty="0"/>
              <a:t>• Levantamento de necessidades de aquisições, </a:t>
            </a:r>
            <a:r>
              <a:rPr lang="pt-BR" dirty="0" smtClean="0"/>
              <a:t>contrações ou </a:t>
            </a:r>
            <a:r>
              <a:rPr lang="pt-BR" dirty="0"/>
              <a:t>capacitação, se houver: após o levantamento </a:t>
            </a:r>
            <a:r>
              <a:rPr lang="pt-BR" dirty="0" smtClean="0"/>
              <a:t>da capacidade </a:t>
            </a:r>
            <a:r>
              <a:rPr lang="pt-BR" dirty="0"/>
              <a:t>instalada, verificar a necessidade de </a:t>
            </a:r>
            <a:r>
              <a:rPr lang="pt-BR" dirty="0" smtClean="0"/>
              <a:t>realização de </a:t>
            </a:r>
            <a:r>
              <a:rPr lang="pt-BR" dirty="0"/>
              <a:t>novas contratações e/ou aquisições, bem </a:t>
            </a:r>
            <a:r>
              <a:rPr lang="pt-BR" dirty="0" smtClean="0"/>
              <a:t>como capacitação </a:t>
            </a:r>
            <a:r>
              <a:rPr lang="pt-BR" dirty="0"/>
              <a:t>das equipes, para a realização das ações </a:t>
            </a:r>
            <a:r>
              <a:rPr lang="pt-BR" dirty="0" smtClean="0"/>
              <a:t>e atividades </a:t>
            </a:r>
            <a:r>
              <a:rPr lang="pt-BR" dirty="0"/>
              <a:t>do programa;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• </a:t>
            </a:r>
            <a:r>
              <a:rPr lang="pt-BR" dirty="0"/>
              <a:t>Estabelecimento de estratégias de envolvimento de </a:t>
            </a:r>
            <a:r>
              <a:rPr lang="pt-BR" dirty="0" smtClean="0"/>
              <a:t>outros órgãos </a:t>
            </a:r>
            <a:r>
              <a:rPr lang="pt-BR" dirty="0"/>
              <a:t>parceiros, sociedade civil e </a:t>
            </a:r>
            <a:r>
              <a:rPr lang="pt-BR" dirty="0" smtClean="0"/>
              <a:t>governança participativa</a:t>
            </a:r>
            <a:r>
              <a:rPr lang="pt-BR" dirty="0"/>
              <a:t>: mapear outros agentes públicos e grupos </a:t>
            </a:r>
            <a:r>
              <a:rPr lang="pt-BR" dirty="0" smtClean="0"/>
              <a:t>de interesse </a:t>
            </a:r>
            <a:r>
              <a:rPr lang="pt-BR" dirty="0"/>
              <a:t>que possam contribuir, em especial na Busca Ativa</a:t>
            </a:r>
            <a:r>
              <a:rPr lang="pt-BR" dirty="0" smtClean="0"/>
              <a:t>, como </a:t>
            </a:r>
            <a:r>
              <a:rPr lang="pt-BR" dirty="0"/>
              <a:t>órgãos federais, estaduais ou municipais </a:t>
            </a:r>
            <a:r>
              <a:rPr lang="pt-BR" dirty="0" smtClean="0"/>
              <a:t>que executam </a:t>
            </a:r>
            <a:r>
              <a:rPr lang="pt-BR" dirty="0"/>
              <a:t>políticas voltadas para GPTE, organizações </a:t>
            </a:r>
            <a:r>
              <a:rPr lang="pt-BR" dirty="0" smtClean="0"/>
              <a:t>não governamentais </a:t>
            </a:r>
            <a:r>
              <a:rPr lang="pt-BR" dirty="0"/>
              <a:t>(ONGs), associações e </a:t>
            </a:r>
            <a:r>
              <a:rPr lang="pt-BR" dirty="0" smtClean="0"/>
              <a:t>lideranças comunitárias</a:t>
            </a:r>
            <a:r>
              <a:rPr lang="pt-BR" dirty="0"/>
              <a:t>, </a:t>
            </a:r>
            <a:r>
              <a:rPr lang="pt-BR" dirty="0" err="1" smtClean="0"/>
              <a:t>etc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54589">
            <a:off x="381964" y="1825627"/>
            <a:ext cx="2939970" cy="290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5846" y="195308"/>
            <a:ext cx="9285514" cy="849721"/>
          </a:xfrm>
        </p:spPr>
        <p:txBody>
          <a:bodyPr>
            <a:normAutofit fontScale="90000"/>
          </a:bodyPr>
          <a:lstStyle/>
          <a:p>
            <a:r>
              <a:rPr lang="pt-BR" dirty="0"/>
              <a:t>Cadastro Único e </a:t>
            </a:r>
            <a:r>
              <a:rPr lang="pt-BR" dirty="0" smtClean="0"/>
              <a:t>Programa </a:t>
            </a:r>
            <a:r>
              <a:rPr lang="pt-BR" dirty="0"/>
              <a:t>Bolsa </a:t>
            </a:r>
            <a:r>
              <a:rPr lang="pt-BR" dirty="0" smtClean="0"/>
              <a:t>Família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0" y="1581150"/>
            <a:ext cx="5114925" cy="386715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sz="3600" dirty="0" smtClean="0"/>
              <a:t>O </a:t>
            </a:r>
            <a:r>
              <a:rPr lang="pt-BR" sz="3600" dirty="0"/>
              <a:t>município é protagonista da gestão do Cadastro Único, pois é o principal responsável por garantir que a base de dados reflita, de forma </a:t>
            </a:r>
            <a:r>
              <a:rPr lang="pt-BR" sz="3600" dirty="0" smtClean="0"/>
              <a:t>fidedigna</a:t>
            </a:r>
            <a:r>
              <a:rPr lang="pt-BR" sz="3600" dirty="0"/>
              <a:t>, a realidade socioeconômica das famílias cadastradas.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B9114AC3-646E-B481-26DC-04D43D4382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1348" y="1304924"/>
            <a:ext cx="4486277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5883" y="0"/>
            <a:ext cx="10515600" cy="1325563"/>
          </a:xfrm>
        </p:spPr>
        <p:txBody>
          <a:bodyPr/>
          <a:lstStyle/>
          <a:p>
            <a:r>
              <a:rPr lang="pt-BR" dirty="0"/>
              <a:t>O que é um Projeto Executivo?</a:t>
            </a:r>
          </a:p>
        </p:txBody>
      </p:sp>
      <p:sp>
        <p:nvSpPr>
          <p:cNvPr id="5" name="Retângulo 4"/>
          <p:cNvSpPr/>
          <p:nvPr/>
        </p:nvSpPr>
        <p:spPr>
          <a:xfrm>
            <a:off x="4456254" y="2419109"/>
            <a:ext cx="67355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Medidas de monitoramento, avaliação e prestação </a:t>
            </a:r>
            <a:r>
              <a:rPr lang="pt-BR" sz="2000" dirty="0" smtClean="0"/>
              <a:t>de contas </a:t>
            </a:r>
            <a:r>
              <a:rPr lang="pt-BR" sz="2000" dirty="0"/>
              <a:t>junto aos conselhos de assistência social: </a:t>
            </a:r>
            <a:r>
              <a:rPr lang="pt-BR" sz="2000" dirty="0" smtClean="0"/>
              <a:t>realizar acompanhamento </a:t>
            </a:r>
            <a:r>
              <a:rPr lang="pt-BR" sz="2000" dirty="0"/>
              <a:t>sistemático das ações e atividades </a:t>
            </a:r>
            <a:r>
              <a:rPr lang="pt-BR" sz="2000" dirty="0" smtClean="0"/>
              <a:t>do programa</a:t>
            </a:r>
            <a:r>
              <a:rPr lang="pt-BR" sz="2000" dirty="0"/>
              <a:t>, para possibilitar a identificação de entraves </a:t>
            </a:r>
            <a:r>
              <a:rPr lang="pt-BR" sz="2000" dirty="0" smtClean="0"/>
              <a:t>ao longo </a:t>
            </a:r>
            <a:r>
              <a:rPr lang="pt-BR" sz="2000" dirty="0"/>
              <a:t>da implementação e a construção de soluções </a:t>
            </a:r>
            <a:r>
              <a:rPr lang="pt-BR" sz="2000" dirty="0" smtClean="0"/>
              <a:t>eficazes para </a:t>
            </a:r>
            <a:r>
              <a:rPr lang="pt-BR" sz="2000" dirty="0"/>
              <a:t>o alcance das metas, com o fornecimento de </a:t>
            </a:r>
            <a:r>
              <a:rPr lang="pt-BR" sz="2000" dirty="0" smtClean="0"/>
              <a:t>subsídios para </a:t>
            </a:r>
            <a:r>
              <a:rPr lang="pt-BR" sz="2000" dirty="0"/>
              <a:t>o controle social, bem como avaliar os resultados </a:t>
            </a:r>
            <a:r>
              <a:rPr lang="pt-BR" sz="2000" dirty="0" smtClean="0"/>
              <a:t>das ações</a:t>
            </a:r>
            <a:r>
              <a:rPr lang="pt-BR" sz="2000" dirty="0"/>
              <a:t>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962" y="4355505"/>
            <a:ext cx="2284131" cy="1593017"/>
          </a:xfrm>
          <a:prstGeom prst="rect">
            <a:avLst/>
          </a:prstGeom>
        </p:spPr>
      </p:pic>
      <p:pic>
        <p:nvPicPr>
          <p:cNvPr id="8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3849">
            <a:off x="1090316" y="1971736"/>
            <a:ext cx="2255864" cy="173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1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2057"/>
            <a:ext cx="10724908" cy="1325563"/>
          </a:xfrm>
        </p:spPr>
        <p:txBody>
          <a:bodyPr>
            <a:normAutofit/>
          </a:bodyPr>
          <a:lstStyle/>
          <a:p>
            <a:r>
              <a:rPr lang="pt-BR" sz="3800" dirty="0"/>
              <a:t>Como obter dados para subsidiar o projeto executivo?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582556"/>
            <a:ext cx="10724909" cy="4552025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Recursos e Cadastro Único </a:t>
            </a:r>
            <a:endParaRPr lang="pt-BR" dirty="0" smtClean="0"/>
          </a:p>
          <a:p>
            <a:r>
              <a:rPr lang="pt-BR" dirty="0" smtClean="0"/>
              <a:t>a</a:t>
            </a:r>
            <a:r>
              <a:rPr lang="pt-BR" dirty="0"/>
              <a:t>) </a:t>
            </a:r>
            <a:r>
              <a:rPr lang="pt-BR" dirty="0" err="1"/>
              <a:t>VisData</a:t>
            </a:r>
            <a:r>
              <a:rPr lang="pt-BR" dirty="0"/>
              <a:t> (consulta de todos os municípios, estados regiões, país etc.)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• </a:t>
            </a:r>
            <a:r>
              <a:rPr lang="pt-BR" dirty="0">
                <a:solidFill>
                  <a:schemeClr val="accent1"/>
                </a:solidFill>
              </a:rPr>
              <a:t>https://aplicacoes.cidadania.gov.br/vis/ </a:t>
            </a:r>
            <a:endParaRPr lang="pt-B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pt-BR" dirty="0" smtClean="0"/>
              <a:t>• </a:t>
            </a:r>
            <a:r>
              <a:rPr lang="pt-BR" dirty="0"/>
              <a:t>Pesquisar o termo "</a:t>
            </a:r>
            <a:r>
              <a:rPr lang="pt-BR" dirty="0" err="1"/>
              <a:t>Procad</a:t>
            </a:r>
            <a:r>
              <a:rPr lang="pt-BR" dirty="0"/>
              <a:t>"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b</a:t>
            </a:r>
            <a:r>
              <a:rPr lang="pt-BR" dirty="0"/>
              <a:t>) RI Social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•</a:t>
            </a:r>
            <a:r>
              <a:rPr lang="pt-BR" dirty="0" smtClean="0">
                <a:solidFill>
                  <a:schemeClr val="accent1"/>
                </a:solidFill>
              </a:rPr>
              <a:t>https</a:t>
            </a:r>
            <a:r>
              <a:rPr lang="pt-BR" dirty="0">
                <a:solidFill>
                  <a:schemeClr val="accent1"/>
                </a:solidFill>
              </a:rPr>
              <a:t>://aplicacoes.mds.gov.br/sagi/ri/relatorios/cidadania/#</a:t>
            </a:r>
            <a:r>
              <a:rPr lang="pt-BR" dirty="0" smtClean="0">
                <a:solidFill>
                  <a:schemeClr val="accent1"/>
                </a:solidFill>
              </a:rPr>
              <a:t>cadastrounico</a:t>
            </a:r>
          </a:p>
          <a:p>
            <a:pPr marL="0" indent="0">
              <a:buNone/>
            </a:pPr>
            <a:r>
              <a:rPr lang="pt-BR" dirty="0" smtClean="0"/>
              <a:t>c</a:t>
            </a:r>
            <a:r>
              <a:rPr lang="pt-BR" dirty="0"/>
              <a:t>) Portal Bolsa Família e Cadastro Único no seu município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• </a:t>
            </a:r>
            <a:r>
              <a:rPr lang="pt-BR" dirty="0">
                <a:solidFill>
                  <a:schemeClr val="accent1"/>
                </a:solidFill>
              </a:rPr>
              <a:t>https://aplicacoes.cidadania.gov.br/ri/pbfcad/ </a:t>
            </a:r>
            <a:endParaRPr lang="pt-B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pt-BR" dirty="0" smtClean="0"/>
              <a:t>Censo </a:t>
            </a:r>
            <a:r>
              <a:rPr lang="pt-BR" dirty="0"/>
              <a:t>Sistemas da Assistência Social – acompanhamento familiar, por exemplo Sistemas da Saúde</a:t>
            </a:r>
          </a:p>
        </p:txBody>
      </p:sp>
    </p:spTree>
    <p:extLst>
      <p:ext uri="{BB962C8B-B14F-4D97-AF65-F5344CB8AC3E}">
        <p14:creationId xmlns:p14="http://schemas.microsoft.com/office/powerpoint/2010/main" val="32114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dirty="0"/>
              <a:t>Coordenadora: </a:t>
            </a:r>
          </a:p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Kamilla Nunes</a:t>
            </a:r>
          </a:p>
          <a:p>
            <a:pPr algn="ctr"/>
            <a:r>
              <a:rPr lang="pt-BR" dirty="0"/>
              <a:t>E-mail: </a:t>
            </a:r>
            <a:r>
              <a:rPr lang="pt-BR" b="1" u="sng" dirty="0" smtClean="0">
                <a:solidFill>
                  <a:schemeClr val="accent1"/>
                </a:solidFill>
              </a:rPr>
              <a:t>sead</a:t>
            </a:r>
            <a:r>
              <a:rPr lang="pt-BR" b="1" u="sng" dirty="0" smtClean="0">
                <a:solidFill>
                  <a:schemeClr val="accent1"/>
                </a:solidFill>
                <a:hlinkClick r:id="rId2"/>
              </a:rPr>
              <a:t>@sead.ms.gov.br</a:t>
            </a:r>
            <a:endParaRPr lang="pt-BR" b="1" u="sng" dirty="0">
              <a:solidFill>
                <a:schemeClr val="accent1"/>
              </a:solidFill>
            </a:endParaRPr>
          </a:p>
          <a:p>
            <a:pPr algn="ctr"/>
            <a:r>
              <a:rPr lang="pt-BR" dirty="0"/>
              <a:t>Telefones: </a:t>
            </a:r>
          </a:p>
          <a:p>
            <a:pPr algn="ctr"/>
            <a:r>
              <a:rPr lang="pt-BR" dirty="0"/>
              <a:t>3318- 4127/4126/4113</a:t>
            </a:r>
          </a:p>
          <a:p>
            <a:pPr algn="ctr"/>
            <a:r>
              <a:rPr lang="pt-BR" altLang="pt-BR" b="1" dirty="0"/>
              <a:t>Expediente: de 2ª a 6ª feira, das 7:30 às 17:30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527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5100"/>
            <a:ext cx="10515600" cy="1325563"/>
          </a:xfrm>
        </p:spPr>
        <p:txBody>
          <a:bodyPr/>
          <a:lstStyle/>
          <a:p>
            <a:r>
              <a:rPr lang="pt-BR" dirty="0" smtClean="0"/>
              <a:t>  </a:t>
            </a:r>
            <a:r>
              <a:rPr lang="pt-BR" sz="3800" b="1" dirty="0" smtClean="0"/>
              <a:t>Decreto </a:t>
            </a:r>
            <a:r>
              <a:rPr lang="pt-BR" sz="3800" b="1" dirty="0"/>
              <a:t>nº 11.016/2022 e Portaria MC nº 810/2022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752600"/>
            <a:ext cx="10515600" cy="3757612"/>
          </a:xfrm>
        </p:spPr>
        <p:txBody>
          <a:bodyPr/>
          <a:lstStyle/>
          <a:p>
            <a:r>
              <a:rPr lang="pt-BR" dirty="0">
                <a:solidFill>
                  <a:srgbClr val="000000"/>
                </a:solidFill>
                <a:latin typeface="Rawline" panose="00000500000000000000" pitchFamily="2" charset="0"/>
              </a:rPr>
              <a:t>Art. 5º (...)</a:t>
            </a:r>
          </a:p>
          <a:p>
            <a:pPr algn="just"/>
            <a:r>
              <a:rPr lang="pt-BR" dirty="0">
                <a:solidFill>
                  <a:srgbClr val="000000"/>
                </a:solidFill>
                <a:latin typeface="Rawline" panose="00000500000000000000" pitchFamily="2" charset="0"/>
              </a:rPr>
              <a:t>V - grupos populacionais tradicionais e específicos - grupos, organizados ou não, identificados pelas características socioculturais, econômicas ou conjunturais particulares e que demandam estratégias diferenciadas de cadastramento no </a:t>
            </a:r>
            <a:r>
              <a:rPr lang="pt-BR" dirty="0" err="1">
                <a:solidFill>
                  <a:srgbClr val="000000"/>
                </a:solidFill>
                <a:latin typeface="Rawline" panose="00000500000000000000" pitchFamily="2" charset="0"/>
              </a:rPr>
              <a:t>CadÚnico</a:t>
            </a:r>
            <a:r>
              <a:rPr lang="pt-BR" dirty="0">
                <a:solidFill>
                  <a:srgbClr val="000000"/>
                </a:solidFill>
                <a:latin typeface="Rawline" panose="00000500000000000000" pitchFamily="2" charset="0"/>
              </a:rPr>
              <a:t>;</a:t>
            </a:r>
            <a:endParaRPr lang="pt-BR" dirty="0">
              <a:latin typeface="Rawline" panose="00000500000000000000" pitchFamily="2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279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4925" y="79375"/>
            <a:ext cx="10515600" cy="1325563"/>
          </a:xfrm>
        </p:spPr>
        <p:txBody>
          <a:bodyPr/>
          <a:lstStyle/>
          <a:p>
            <a:r>
              <a:rPr lang="pt-BR" b="1" dirty="0"/>
              <a:t>Portaria MC nº 810/2022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6801" y="1404938"/>
            <a:ext cx="10515600" cy="4572281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t-BR" sz="3300" b="1" dirty="0">
                <a:solidFill>
                  <a:srgbClr val="162937"/>
                </a:solidFill>
              </a:rPr>
              <a:t>Cadastramento </a:t>
            </a:r>
            <a:r>
              <a:rPr lang="pt-BR" sz="3300" b="1" dirty="0" smtClean="0">
                <a:solidFill>
                  <a:srgbClr val="162937"/>
                </a:solidFill>
              </a:rPr>
              <a:t>Diferenciado</a:t>
            </a:r>
          </a:p>
          <a:p>
            <a:pPr marL="0" indent="0" algn="just">
              <a:buNone/>
            </a:pPr>
            <a:endParaRPr lang="pt-BR" b="1" dirty="0">
              <a:solidFill>
                <a:srgbClr val="162937"/>
              </a:solidFill>
              <a:latin typeface="rawline" panose="00000500000000000000" pitchFamily="2" charset="0"/>
            </a:endParaRPr>
          </a:p>
          <a:p>
            <a:pPr marL="0" indent="0" algn="just">
              <a:buNone/>
            </a:pPr>
            <a:r>
              <a:rPr lang="pt-BR" sz="3400" dirty="0">
                <a:solidFill>
                  <a:srgbClr val="162937"/>
                </a:solidFill>
              </a:rPr>
              <a:t>Art. 28. Cadastramento Diferenciado consiste no processo de coleta de dados, inclusão e atualização, no </a:t>
            </a:r>
            <a:r>
              <a:rPr lang="pt-BR" sz="3400" dirty="0" err="1">
                <a:solidFill>
                  <a:srgbClr val="162937"/>
                </a:solidFill>
              </a:rPr>
              <a:t>CadÚnico</a:t>
            </a:r>
            <a:r>
              <a:rPr lang="pt-BR" sz="3400" dirty="0">
                <a:solidFill>
                  <a:srgbClr val="162937"/>
                </a:solidFill>
              </a:rPr>
              <a:t>, de famílias pertencentes a Grupos Populacionais Tradicionais e Específicos (GPTE) (...)</a:t>
            </a:r>
          </a:p>
          <a:p>
            <a:pPr marL="0" indent="0" algn="just">
              <a:buNone/>
            </a:pPr>
            <a:r>
              <a:rPr lang="pt-BR" sz="3400" dirty="0">
                <a:solidFill>
                  <a:srgbClr val="162937"/>
                </a:solidFill>
              </a:rPr>
              <a:t>Art. 29. O Cadastramento Diferenciado deverá observar as seguintes diretrizes:</a:t>
            </a:r>
          </a:p>
          <a:p>
            <a:pPr marL="0" indent="0" algn="just">
              <a:buNone/>
            </a:pPr>
            <a:r>
              <a:rPr lang="pt-BR" sz="3400" dirty="0">
                <a:solidFill>
                  <a:srgbClr val="162937"/>
                </a:solidFill>
              </a:rPr>
              <a:t>I - prática de </a:t>
            </a:r>
            <a:r>
              <a:rPr lang="pt-BR" sz="3400" b="1" dirty="0">
                <a:solidFill>
                  <a:srgbClr val="162937"/>
                </a:solidFill>
              </a:rPr>
              <a:t>tratamento respeitoso à diversidade social</a:t>
            </a:r>
            <a:r>
              <a:rPr lang="pt-BR" sz="3400" dirty="0">
                <a:solidFill>
                  <a:srgbClr val="162937"/>
                </a:solidFill>
              </a:rPr>
              <a:t>, visando repudiar a discriminação ou o preconceito de raça, cor, etnia, religião ou procedência nacional, em conformidade com a Lei nº 7.716, de 5 de janeiro de 1989.</a:t>
            </a:r>
          </a:p>
          <a:p>
            <a:pPr marL="0" indent="0" algn="just">
              <a:buNone/>
            </a:pPr>
            <a:r>
              <a:rPr lang="pt-BR" sz="3400" dirty="0">
                <a:solidFill>
                  <a:srgbClr val="162937"/>
                </a:solidFill>
              </a:rPr>
              <a:t>II - </a:t>
            </a:r>
            <a:r>
              <a:rPr lang="pt-BR" sz="3400" b="1" dirty="0">
                <a:solidFill>
                  <a:srgbClr val="162937"/>
                </a:solidFill>
              </a:rPr>
              <a:t>respeito à maneira específica como as famílias GPTE vivem</a:t>
            </a:r>
            <a:r>
              <a:rPr lang="pt-BR" sz="3400" dirty="0">
                <a:solidFill>
                  <a:srgbClr val="162937"/>
                </a:solidFill>
              </a:rPr>
              <a:t> e se relacionam com a sociedade, de forma a viabilizar uma abordagem adequada e um processo inclusivo de cadastramento;</a:t>
            </a:r>
          </a:p>
          <a:p>
            <a:pPr marL="0" indent="0" algn="just">
              <a:buNone/>
            </a:pPr>
            <a:r>
              <a:rPr lang="pt-BR" sz="3400" dirty="0">
                <a:solidFill>
                  <a:srgbClr val="162937"/>
                </a:solidFill>
              </a:rPr>
              <a:t>III - </a:t>
            </a:r>
            <a:r>
              <a:rPr lang="pt-BR" sz="3400" b="1" dirty="0">
                <a:solidFill>
                  <a:srgbClr val="162937"/>
                </a:solidFill>
              </a:rPr>
              <a:t>realização de ações de busca ativa </a:t>
            </a:r>
            <a:r>
              <a:rPr lang="pt-BR" sz="3400" dirty="0">
                <a:solidFill>
                  <a:srgbClr val="162937"/>
                </a:solidFill>
              </a:rPr>
              <a:t>às famílias pertencentes a GPTE nos territórios onde residem, conforme inciso III do art. 15; e</a:t>
            </a:r>
          </a:p>
          <a:p>
            <a:pPr marL="0" indent="0" algn="just">
              <a:buNone/>
            </a:pPr>
            <a:r>
              <a:rPr lang="pt-BR" sz="3400" dirty="0">
                <a:solidFill>
                  <a:srgbClr val="162937"/>
                </a:solidFill>
              </a:rPr>
              <a:t>IV - correta identificação das famílias GPTE, com </a:t>
            </a:r>
            <a:r>
              <a:rPr lang="pt-BR" sz="3400" b="1" dirty="0">
                <a:solidFill>
                  <a:srgbClr val="162937"/>
                </a:solidFill>
              </a:rPr>
              <a:t>respeito à </a:t>
            </a:r>
            <a:r>
              <a:rPr lang="pt-BR" sz="3400" b="1" dirty="0" err="1">
                <a:solidFill>
                  <a:srgbClr val="162937"/>
                </a:solidFill>
              </a:rPr>
              <a:t>autodeclaração</a:t>
            </a:r>
            <a:r>
              <a:rPr lang="pt-BR" sz="3400" b="1" dirty="0">
                <a:solidFill>
                  <a:srgbClr val="162937"/>
                </a:solidFill>
              </a:rPr>
              <a:t> </a:t>
            </a:r>
            <a:r>
              <a:rPr lang="pt-BR" sz="3400" dirty="0">
                <a:solidFill>
                  <a:srgbClr val="162937"/>
                </a:solidFill>
              </a:rPr>
              <a:t>das informações prestadas pelo RUF.</a:t>
            </a:r>
            <a:endParaRPr lang="pt-BR" sz="3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811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3975" y="146050"/>
            <a:ext cx="10515600" cy="1325563"/>
          </a:xfrm>
        </p:spPr>
        <p:txBody>
          <a:bodyPr/>
          <a:lstStyle/>
          <a:p>
            <a:r>
              <a:rPr lang="pt-BR" b="1" dirty="0"/>
              <a:t>GPTE no Cadastro Único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4105275" cy="2889250"/>
          </a:xfrm>
        </p:spPr>
        <p:txBody>
          <a:bodyPr/>
          <a:lstStyle/>
          <a:p>
            <a:r>
              <a:rPr lang="pt-BR" dirty="0">
                <a:latin typeface="Raleway"/>
              </a:rPr>
              <a:t>Das  </a:t>
            </a:r>
            <a:r>
              <a:rPr lang="pt-BR" dirty="0" smtClean="0">
                <a:latin typeface="Raleway"/>
              </a:rPr>
              <a:t>611 mil famílias </a:t>
            </a:r>
            <a:r>
              <a:rPr lang="pt-BR" dirty="0">
                <a:latin typeface="Raleway"/>
              </a:rPr>
              <a:t>inscritas no Cadastro, </a:t>
            </a:r>
            <a:r>
              <a:rPr lang="pt-BR" b="1" dirty="0">
                <a:latin typeface="Raleway"/>
              </a:rPr>
              <a:t>11% </a:t>
            </a:r>
            <a:r>
              <a:rPr lang="pt-BR" dirty="0">
                <a:latin typeface="Raleway"/>
              </a:rPr>
              <a:t>têm alguma marcação GPTE</a:t>
            </a:r>
            <a:endParaRPr lang="pt-BR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AAED6712-0DB9-FA56-B88D-52453539C0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878466"/>
              </p:ext>
            </p:extLst>
          </p:nvPr>
        </p:nvGraphicFramePr>
        <p:xfrm>
          <a:off x="4505325" y="1029619"/>
          <a:ext cx="7267575" cy="5004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111" y="5784470"/>
            <a:ext cx="1444877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1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388DED27-E180-1884-4F0A-A4E6CC477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38891"/>
            <a:ext cx="10515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GPTE no Cadastro Único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xmlns="" id="{6F4CAE98-59FF-F16C-A79F-1C0980A37B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234671"/>
              </p:ext>
            </p:extLst>
          </p:nvPr>
        </p:nvGraphicFramePr>
        <p:xfrm>
          <a:off x="1932971" y="1354078"/>
          <a:ext cx="997641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872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Conteúdo 5"/>
          <p:cNvSpPr txBox="1">
            <a:spLocks noGrp="1"/>
          </p:cNvSpPr>
          <p:nvPr>
            <p:ph idx="1"/>
          </p:nvPr>
        </p:nvSpPr>
        <p:spPr>
          <a:xfrm>
            <a:off x="606706" y="2045544"/>
            <a:ext cx="3641204" cy="3139321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000" dirty="0">
                <a:latin typeface="Poppins Light"/>
                <a:cs typeface="Poppins Light"/>
              </a:rPr>
              <a:t>Visa a cadastrar quem mais precisa, com enfoque nas famílias pertencentes aos </a:t>
            </a:r>
            <a:r>
              <a:rPr lang="pt-BR" sz="2000" b="1" dirty="0">
                <a:latin typeface="Poppins Light"/>
                <a:cs typeface="Poppins Light"/>
              </a:rPr>
              <a:t>Grupos Populacionais Tradicionais e Específicos – GPTE</a:t>
            </a:r>
            <a:r>
              <a:rPr lang="pt-BR" sz="2000" dirty="0">
                <a:latin typeface="Poppins Light"/>
                <a:cs typeface="Poppins Light"/>
              </a:rPr>
              <a:t>, em especial a população em situação de rua, povos indígenas, os idosos, as pessoas com deficiência e as crianças em situação de trabalho infantil.</a:t>
            </a:r>
          </a:p>
        </p:txBody>
      </p:sp>
      <p:grpSp>
        <p:nvGrpSpPr>
          <p:cNvPr id="7" name="Agrupar 6"/>
          <p:cNvGrpSpPr/>
          <p:nvPr/>
        </p:nvGrpSpPr>
        <p:grpSpPr>
          <a:xfrm>
            <a:off x="5574401" y="2299477"/>
            <a:ext cx="1564327" cy="1564327"/>
            <a:chOff x="1150910" y="1380928"/>
            <a:chExt cx="1564327" cy="1564327"/>
          </a:xfrm>
        </p:grpSpPr>
        <p:sp>
          <p:nvSpPr>
            <p:cNvPr id="8" name="Elipse 7"/>
            <p:cNvSpPr/>
            <p:nvPr/>
          </p:nvSpPr>
          <p:spPr>
            <a:xfrm>
              <a:off x="1150910" y="1380928"/>
              <a:ext cx="1564327" cy="156432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Elipse 4"/>
            <p:cNvSpPr txBox="1"/>
            <p:nvPr/>
          </p:nvSpPr>
          <p:spPr>
            <a:xfrm>
              <a:off x="1380000" y="1610018"/>
              <a:ext cx="1106147" cy="11061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Informações socioeconômicas das famílias de baixa renda </a:t>
              </a:r>
            </a:p>
          </p:txBody>
        </p:sp>
      </p:grpSp>
      <p:grpSp>
        <p:nvGrpSpPr>
          <p:cNvPr id="10" name="Agrupar 9"/>
          <p:cNvGrpSpPr/>
          <p:nvPr/>
        </p:nvGrpSpPr>
        <p:grpSpPr>
          <a:xfrm>
            <a:off x="6946437" y="2195547"/>
            <a:ext cx="415072" cy="527960"/>
            <a:chOff x="2665611" y="1216108"/>
            <a:chExt cx="415072" cy="527960"/>
          </a:xfrm>
        </p:grpSpPr>
        <p:sp>
          <p:nvSpPr>
            <p:cNvPr id="11" name="Seta para a Direita 10"/>
            <p:cNvSpPr/>
            <p:nvPr/>
          </p:nvSpPr>
          <p:spPr>
            <a:xfrm rot="19440000">
              <a:off x="2665611" y="1216108"/>
              <a:ext cx="415072" cy="52796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Seta para a Direita 4"/>
            <p:cNvSpPr txBox="1"/>
            <p:nvPr/>
          </p:nvSpPr>
          <p:spPr>
            <a:xfrm rot="19440000">
              <a:off x="2677502" y="1358296"/>
              <a:ext cx="290550" cy="316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900" kern="1200" dirty="0"/>
            </a:p>
          </p:txBody>
        </p:sp>
      </p:grpSp>
      <p:grpSp>
        <p:nvGrpSpPr>
          <p:cNvPr id="13" name="Agrupar 12"/>
          <p:cNvGrpSpPr/>
          <p:nvPr/>
        </p:nvGrpSpPr>
        <p:grpSpPr>
          <a:xfrm>
            <a:off x="7722046" y="1625486"/>
            <a:ext cx="1564327" cy="1740439"/>
            <a:chOff x="3050064" y="1112"/>
            <a:chExt cx="1564327" cy="1564327"/>
          </a:xfrm>
        </p:grpSpPr>
        <p:sp>
          <p:nvSpPr>
            <p:cNvPr id="14" name="Elipse 13"/>
            <p:cNvSpPr/>
            <p:nvPr/>
          </p:nvSpPr>
          <p:spPr>
            <a:xfrm>
              <a:off x="3050064" y="1112"/>
              <a:ext cx="1564327" cy="1564327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Elipse 4"/>
            <p:cNvSpPr txBox="1"/>
            <p:nvPr/>
          </p:nvSpPr>
          <p:spPr>
            <a:xfrm>
              <a:off x="3279154" y="122320"/>
              <a:ext cx="1106147" cy="12140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Identificação de situações de vulnerabilidade e riscos sociais</a:t>
              </a:r>
            </a:p>
          </p:txBody>
        </p:sp>
      </p:grpSp>
      <p:grpSp>
        <p:nvGrpSpPr>
          <p:cNvPr id="16" name="Agrupar 15"/>
          <p:cNvGrpSpPr/>
          <p:nvPr/>
        </p:nvGrpSpPr>
        <p:grpSpPr>
          <a:xfrm rot="21348098">
            <a:off x="9665353" y="2232142"/>
            <a:ext cx="415072" cy="527960"/>
            <a:chOff x="4564765" y="1202298"/>
            <a:chExt cx="415072" cy="527960"/>
          </a:xfrm>
        </p:grpSpPr>
        <p:sp>
          <p:nvSpPr>
            <p:cNvPr id="17" name="Seta para a Direita 16"/>
            <p:cNvSpPr/>
            <p:nvPr/>
          </p:nvSpPr>
          <p:spPr>
            <a:xfrm rot="2160000">
              <a:off x="4564765" y="1202298"/>
              <a:ext cx="415072" cy="52796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Seta para a Direita 4"/>
            <p:cNvSpPr txBox="1"/>
            <p:nvPr/>
          </p:nvSpPr>
          <p:spPr>
            <a:xfrm rot="2160000">
              <a:off x="4576656" y="1271294"/>
              <a:ext cx="290550" cy="316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900" kern="1200"/>
            </a:p>
          </p:txBody>
        </p:sp>
      </p:grpSp>
      <p:grpSp>
        <p:nvGrpSpPr>
          <p:cNvPr id="19" name="Agrupar 18"/>
          <p:cNvGrpSpPr/>
          <p:nvPr/>
        </p:nvGrpSpPr>
        <p:grpSpPr>
          <a:xfrm>
            <a:off x="9292777" y="2756342"/>
            <a:ext cx="1477705" cy="1653038"/>
            <a:chOff x="4949218" y="1380928"/>
            <a:chExt cx="1564327" cy="1564327"/>
          </a:xfrm>
        </p:grpSpPr>
        <p:sp>
          <p:nvSpPr>
            <p:cNvPr id="20" name="Elipse 19"/>
            <p:cNvSpPr/>
            <p:nvPr/>
          </p:nvSpPr>
          <p:spPr>
            <a:xfrm>
              <a:off x="4949218" y="1380928"/>
              <a:ext cx="1564327" cy="1564327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Elipse 4"/>
            <p:cNvSpPr txBox="1"/>
            <p:nvPr/>
          </p:nvSpPr>
          <p:spPr>
            <a:xfrm>
              <a:off x="5178308" y="1610018"/>
              <a:ext cx="1106147" cy="11061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Planejamento das ações de proteção social  </a:t>
              </a:r>
            </a:p>
          </p:txBody>
        </p:sp>
      </p:grpSp>
      <p:grpSp>
        <p:nvGrpSpPr>
          <p:cNvPr id="22" name="Agrupar 21"/>
          <p:cNvGrpSpPr/>
          <p:nvPr/>
        </p:nvGrpSpPr>
        <p:grpSpPr>
          <a:xfrm rot="2509153">
            <a:off x="9770720" y="4530579"/>
            <a:ext cx="605333" cy="564842"/>
            <a:chOff x="5108327" y="3060677"/>
            <a:chExt cx="527960" cy="415072"/>
          </a:xfrm>
        </p:grpSpPr>
        <p:sp>
          <p:nvSpPr>
            <p:cNvPr id="23" name="Seta para a Direita 22"/>
            <p:cNvSpPr/>
            <p:nvPr/>
          </p:nvSpPr>
          <p:spPr>
            <a:xfrm rot="6480000">
              <a:off x="5164771" y="3004233"/>
              <a:ext cx="415072" cy="52796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Seta para a Direita 4"/>
            <p:cNvSpPr txBox="1"/>
            <p:nvPr/>
          </p:nvSpPr>
          <p:spPr>
            <a:xfrm rot="17280000">
              <a:off x="5246271" y="3050611"/>
              <a:ext cx="290550" cy="316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900" kern="1200"/>
            </a:p>
          </p:txBody>
        </p:sp>
      </p:grpSp>
      <p:grpSp>
        <p:nvGrpSpPr>
          <p:cNvPr id="28" name="Agrupar 27"/>
          <p:cNvGrpSpPr/>
          <p:nvPr/>
        </p:nvGrpSpPr>
        <p:grpSpPr>
          <a:xfrm>
            <a:off x="8136324" y="4509523"/>
            <a:ext cx="1642903" cy="1564327"/>
            <a:chOff x="4223806" y="3613517"/>
            <a:chExt cx="1564327" cy="1564327"/>
          </a:xfrm>
        </p:grpSpPr>
        <p:sp>
          <p:nvSpPr>
            <p:cNvPr id="29" name="Elipse 28"/>
            <p:cNvSpPr/>
            <p:nvPr/>
          </p:nvSpPr>
          <p:spPr>
            <a:xfrm>
              <a:off x="4223806" y="3613517"/>
              <a:ext cx="1564327" cy="1564327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Elipse 4"/>
            <p:cNvSpPr txBox="1"/>
            <p:nvPr/>
          </p:nvSpPr>
          <p:spPr>
            <a:xfrm>
              <a:off x="4373611" y="3669362"/>
              <a:ext cx="1220018" cy="13450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Organização</a:t>
              </a:r>
              <a:r>
                <a:rPr lang="pt-BR" sz="1100" kern="1200" dirty="0" smtClean="0"/>
                <a:t/>
              </a:r>
              <a:br>
                <a:rPr lang="pt-BR" sz="1100" kern="1200" dirty="0" smtClean="0"/>
              </a:br>
              <a:r>
                <a:rPr lang="pt-BR" sz="11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pt-BR" sz="11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 oferta de serviços, programas, benefícios e projetos </a:t>
              </a:r>
              <a:r>
                <a:rPr lang="pt-BR" sz="11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socioassistenciais</a:t>
              </a:r>
              <a:r>
                <a:rPr lang="pt-BR" sz="11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</p:grpSp>
      <p:grpSp>
        <p:nvGrpSpPr>
          <p:cNvPr id="31" name="Agrupar 30"/>
          <p:cNvGrpSpPr/>
          <p:nvPr/>
        </p:nvGrpSpPr>
        <p:grpSpPr>
          <a:xfrm rot="1684685">
            <a:off x="7233125" y="4835904"/>
            <a:ext cx="575002" cy="579186"/>
            <a:chOff x="4414288" y="3822394"/>
            <a:chExt cx="438765" cy="436388"/>
          </a:xfrm>
        </p:grpSpPr>
        <p:sp>
          <p:nvSpPr>
            <p:cNvPr id="32" name="Seta para a Direita 31"/>
            <p:cNvSpPr/>
            <p:nvPr/>
          </p:nvSpPr>
          <p:spPr>
            <a:xfrm rot="9000000">
              <a:off x="4509458" y="3822394"/>
              <a:ext cx="343595" cy="43638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Seta para a Direita 4"/>
            <p:cNvSpPr txBox="1"/>
            <p:nvPr/>
          </p:nvSpPr>
          <p:spPr>
            <a:xfrm rot="274569">
              <a:off x="4414288" y="3873002"/>
              <a:ext cx="430316" cy="327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700" kern="1200"/>
            </a:p>
          </p:txBody>
        </p:sp>
      </p:grpSp>
      <p:grpSp>
        <p:nvGrpSpPr>
          <p:cNvPr id="34" name="Agrupar 33"/>
          <p:cNvGrpSpPr/>
          <p:nvPr/>
        </p:nvGrpSpPr>
        <p:grpSpPr>
          <a:xfrm>
            <a:off x="5755979" y="4342865"/>
            <a:ext cx="1584941" cy="1623965"/>
            <a:chOff x="1504514" y="2913625"/>
            <a:chExt cx="1293002" cy="1293002"/>
          </a:xfrm>
        </p:grpSpPr>
        <p:sp>
          <p:nvSpPr>
            <p:cNvPr id="35" name="Elipse 34"/>
            <p:cNvSpPr/>
            <p:nvPr/>
          </p:nvSpPr>
          <p:spPr>
            <a:xfrm>
              <a:off x="1504514" y="2913625"/>
              <a:ext cx="1293002" cy="129300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Elipse 4"/>
            <p:cNvSpPr txBox="1"/>
            <p:nvPr/>
          </p:nvSpPr>
          <p:spPr>
            <a:xfrm>
              <a:off x="1693870" y="3102981"/>
              <a:ext cx="914290" cy="9142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kern="1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Vigilância </a:t>
              </a:r>
              <a:r>
                <a:rPr lang="pt-BR" sz="1200" b="1" kern="12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Socioassistencial</a:t>
              </a:r>
              <a:r>
                <a:rPr lang="pt-BR" sz="1200" b="1" kern="1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40" name="Agrupar 39"/>
          <p:cNvGrpSpPr/>
          <p:nvPr/>
        </p:nvGrpSpPr>
        <p:grpSpPr>
          <a:xfrm rot="3663416">
            <a:off x="6419315" y="3789466"/>
            <a:ext cx="344635" cy="436388"/>
            <a:chOff x="2828246" y="3832118"/>
            <a:chExt cx="344635" cy="436388"/>
          </a:xfrm>
        </p:grpSpPr>
        <p:sp>
          <p:nvSpPr>
            <p:cNvPr id="41" name="Seta para a Direita 40"/>
            <p:cNvSpPr/>
            <p:nvPr/>
          </p:nvSpPr>
          <p:spPr>
            <a:xfrm rot="12600000">
              <a:off x="2828246" y="3832118"/>
              <a:ext cx="343595" cy="43638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Seta para a Direita 4"/>
            <p:cNvSpPr txBox="1"/>
            <p:nvPr/>
          </p:nvSpPr>
          <p:spPr>
            <a:xfrm rot="1800000" flipH="1">
              <a:off x="3041700" y="3872854"/>
              <a:ext cx="131181" cy="2253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7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7424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2372" y="0"/>
            <a:ext cx="10515600" cy="1325563"/>
          </a:xfrm>
        </p:spPr>
        <p:txBody>
          <a:bodyPr/>
          <a:lstStyle/>
          <a:p>
            <a:r>
              <a:rPr lang="pt-BR" dirty="0" smtClean="0"/>
              <a:t>        </a:t>
            </a:r>
            <a:r>
              <a:rPr lang="pt-BR" b="1" dirty="0" smtClean="0"/>
              <a:t>PROCAD-SUAS </a:t>
            </a:r>
            <a:r>
              <a:rPr lang="pt-BR" b="1" dirty="0"/>
              <a:t>2023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4783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Linhas de Ação </a:t>
            </a:r>
          </a:p>
          <a:p>
            <a:pPr marL="0" indent="0" algn="just">
              <a:buNone/>
            </a:pPr>
            <a:r>
              <a:rPr lang="pt-BR" dirty="0" smtClean="0"/>
              <a:t>1</a:t>
            </a:r>
            <a:r>
              <a:rPr lang="pt-BR" dirty="0"/>
              <a:t>. Atualização e regularização de cadastros unipessoais que </a:t>
            </a:r>
            <a:r>
              <a:rPr lang="pt-BR" dirty="0" smtClean="0"/>
              <a:t>sejam públicos </a:t>
            </a:r>
            <a:r>
              <a:rPr lang="pt-BR" dirty="0"/>
              <a:t>das Ações de Qualificação do Cadastro Único conforme </a:t>
            </a:r>
            <a:r>
              <a:rPr lang="pt-BR" dirty="0" smtClean="0"/>
              <a:t>listagens enviadas </a:t>
            </a:r>
            <a:r>
              <a:rPr lang="pt-BR" dirty="0"/>
              <a:t>pelo MDS aos municípios; e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2</a:t>
            </a:r>
            <a:r>
              <a:rPr lang="pt-BR" dirty="0"/>
              <a:t>. Busca ativa de famílias pertencentes aos Grupos </a:t>
            </a:r>
            <a:r>
              <a:rPr lang="pt-BR" dirty="0" smtClean="0"/>
              <a:t>Populacionais Tradicionais </a:t>
            </a:r>
            <a:r>
              <a:rPr lang="pt-BR" dirty="0"/>
              <a:t>e Específicos (GPTE) , em especial população em situação </a:t>
            </a:r>
            <a:r>
              <a:rPr lang="pt-BR" dirty="0" smtClean="0"/>
              <a:t>de rua </a:t>
            </a:r>
            <a:r>
              <a:rPr lang="pt-BR" dirty="0"/>
              <a:t>e povos indígenas. Pessoas idosas, pessoas com deficiência; e </a:t>
            </a:r>
            <a:r>
              <a:rPr lang="pt-BR" dirty="0" smtClean="0"/>
              <a:t>criança sem </a:t>
            </a:r>
            <a:r>
              <a:rPr lang="pt-BR" dirty="0"/>
              <a:t>situação de trabalho infantil também são públicos prioritários </a:t>
            </a:r>
            <a:r>
              <a:rPr lang="pt-BR" dirty="0" smtClean="0"/>
              <a:t>do Programa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935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12516"/>
            <a:ext cx="10515600" cy="1378172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Poppins Light" panose="00000400000000000000" pitchFamily="2" charset="0"/>
                <a:cs typeface="Poppins Light" panose="00000400000000000000" pitchFamily="2" charset="0"/>
              </a:rPr>
              <a:t>PROCAD-SUAS 2023: </a:t>
            </a:r>
            <a:r>
              <a:rPr lang="pt-BR" dirty="0">
                <a:latin typeface="Poppins Light" panose="020B0604020202020204" charset="0"/>
                <a:cs typeface="Poppins Light" panose="020B0604020202020204" charset="0"/>
              </a:rPr>
              <a:t>repasse emergencial de recursos</a:t>
            </a:r>
            <a:r>
              <a:rPr lang="pt-BR" dirty="0">
                <a:latin typeface="Poppins Light" panose="00000400000000000000" pitchFamily="2" charset="0"/>
                <a:cs typeface="Poppins Light" panose="00000400000000000000" pitchFamily="2" charset="0"/>
              </a:rPr>
              <a:t/>
            </a:r>
            <a:br>
              <a:rPr lang="pt-BR" dirty="0">
                <a:latin typeface="Poppins Light" panose="00000400000000000000" pitchFamily="2" charset="0"/>
                <a:cs typeface="Poppins Light" panose="00000400000000000000" pitchFamily="2" charset="0"/>
              </a:rPr>
            </a:b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641448" y="1851950"/>
            <a:ext cx="7130005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b="1" dirty="0">
                <a:latin typeface="Poppins Light" panose="020B0604020202020204" charset="0"/>
                <a:cs typeface="Poppins Light" panose="020B0604020202020204" charset="0"/>
              </a:rPr>
              <a:t>Critérios de partilha: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dirty="0">
                <a:latin typeface="Poppins Light" panose="020B0604020202020204" charset="0"/>
                <a:cs typeface="Poppins Light" panose="020B0604020202020204" charset="0"/>
              </a:rPr>
              <a:t>piso mínimo de R$ 12 mil para municípios e de R$ 100 mil para estados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dirty="0">
                <a:latin typeface="Poppins Light" panose="020B0604020202020204" charset="0"/>
                <a:cs typeface="Poppins Light" panose="020B0604020202020204" charset="0"/>
              </a:rPr>
              <a:t>proporção da quantidade de cadastros unipessoais a serem tratados no processo de qualificação do Cadastro Único em 2023; </a:t>
            </a:r>
          </a:p>
          <a:p>
            <a:endParaRPr lang="pt-BR" sz="1700" dirty="0">
              <a:latin typeface="Poppins Light" panose="020B0604020202020204" charset="0"/>
              <a:cs typeface="Poppins Light" panose="020B0604020202020204" charset="0"/>
            </a:endParaRPr>
          </a:p>
          <a:p>
            <a:r>
              <a:rPr lang="pt-BR" sz="1700" b="1" dirty="0">
                <a:latin typeface="Poppins Light" panose="020B0604020202020204" charset="0"/>
                <a:cs typeface="Poppins Light" panose="020B0604020202020204" charset="0"/>
              </a:rPr>
              <a:t>Elegibilidade ao financiamento federal para os entes subnacionais que: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dirty="0">
                <a:latin typeface="Poppins Light" panose="020B0604020202020204" charset="0"/>
                <a:cs typeface="Poppins Light" panose="020B0604020202020204" charset="0"/>
              </a:rPr>
              <a:t>atendam às condições de repasse de recursos na modalidade fundo a fundo, conforme o art. 30 da Lei nº 8.742, de 07 de dezembro de 1993 (LOAS) e a Portaria MC nº 109, de 22 de janeiro de 2020; 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dirty="0">
                <a:latin typeface="Poppins Light" panose="020B0604020202020204" charset="0"/>
                <a:cs typeface="Poppins Light" panose="020B0604020202020204" charset="0"/>
              </a:rPr>
              <a:t>tenham aderido ao Termo de Adesão ao Cadastro Único, conforme Portaria MC nº 773, de 05 de maio de 2022.</a:t>
            </a:r>
          </a:p>
        </p:txBody>
      </p:sp>
      <p:graphicFrame>
        <p:nvGraphicFramePr>
          <p:cNvPr id="11" name="Espaço Reservado para Conteú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091829"/>
              </p:ext>
            </p:extLst>
          </p:nvPr>
        </p:nvGraphicFramePr>
        <p:xfrm>
          <a:off x="-952018" y="1621325"/>
          <a:ext cx="7048018" cy="4197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366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ula 3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D000"/>
    </a:accent1>
    <a:accent2>
      <a:srgbClr val="FF0000"/>
    </a:accent2>
    <a:accent3>
      <a:srgbClr val="183EFF"/>
    </a:accent3>
    <a:accent4>
      <a:srgbClr val="FFD000"/>
    </a:accent4>
    <a:accent5>
      <a:srgbClr val="3C3C3C"/>
    </a:accent5>
    <a:accent6>
      <a:srgbClr val="009E2E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3191</TotalTime>
  <Words>1717</Words>
  <Application>Microsoft Office PowerPoint</Application>
  <PresentationFormat>Personalizar</PresentationFormat>
  <Paragraphs>111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Busca Ativa de Grupos Populacionais Tradicionais e Específicos (GPTE)</vt:lpstr>
      <vt:lpstr>Cadastro Único e Programa Bolsa Família</vt:lpstr>
      <vt:lpstr>  Decreto nº 11.016/2022 e Portaria MC nº 810/2022</vt:lpstr>
      <vt:lpstr>Portaria MC nº 810/2022</vt:lpstr>
      <vt:lpstr>GPTE no Cadastro Único</vt:lpstr>
      <vt:lpstr>GPTE no Cadastro Único</vt:lpstr>
      <vt:lpstr>Apresentação do PowerPoint</vt:lpstr>
      <vt:lpstr>        PROCAD-SUAS 2023</vt:lpstr>
      <vt:lpstr>PROCAD-SUAS 2023: repasse emergencial de recursos </vt:lpstr>
      <vt:lpstr>Plano de Busca Ativa</vt:lpstr>
      <vt:lpstr>Apresentação do PowerPoint</vt:lpstr>
      <vt:lpstr>  O que pode fazer? </vt:lpstr>
      <vt:lpstr> PROCAD-SUAS 2023: contratação de pessoal, bens e serviços</vt:lpstr>
      <vt:lpstr>PROCAD-SUAS 2023: o que não pode fazer?</vt:lpstr>
      <vt:lpstr>PROCAD-SUAS 2023: modelo projeto executivo</vt:lpstr>
      <vt:lpstr>PROCAD-SUAS 2023: projetos executivos</vt:lpstr>
      <vt:lpstr>O que é um Projeto Executivo?</vt:lpstr>
      <vt:lpstr>O que é um Projeto Executivo?</vt:lpstr>
      <vt:lpstr>O que é um Projeto Executivo?</vt:lpstr>
      <vt:lpstr>O que é um Projeto Executivo?</vt:lpstr>
      <vt:lpstr>Como obter dados para subsidiar o projeto executivo?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 Sousa Araujo</dc:creator>
  <cp:lastModifiedBy>SEDHAST</cp:lastModifiedBy>
  <cp:revision>71</cp:revision>
  <dcterms:created xsi:type="dcterms:W3CDTF">2022-11-29T12:06:24Z</dcterms:created>
  <dcterms:modified xsi:type="dcterms:W3CDTF">2023-04-17T14:14:24Z</dcterms:modified>
</cp:coreProperties>
</file>