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3F"/>
    <a:srgbClr val="465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8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71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43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89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61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68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28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60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00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64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49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A2EF-5437-44E4-BD29-607F45F7D4CF}" type="datetimeFigureOut">
              <a:rPr lang="pt-BR" smtClean="0"/>
              <a:t>17/04/2023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A759C-50CF-4DE2-84FB-5784D0592B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13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551252" y="4916740"/>
            <a:ext cx="7083829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pt-BR" sz="2600" b="1" i="0" u="none" strike="noStrike" kern="1200" cap="all" spc="200" normalizeH="0" baseline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Coordenadoria do</a:t>
            </a:r>
            <a:r>
              <a:rPr kumimoji="0" lang="pt-BR" sz="2600" b="1" i="0" u="none" strike="noStrike" kern="1200" cap="all" spc="200" normalizeH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programa bolsa família e cadastro único</a:t>
            </a:r>
            <a:endParaRPr kumimoji="0" lang="pt-BR" sz="2600" b="1" i="0" u="none" strike="noStrike" kern="1200" cap="all" spc="200" normalizeH="0" baseline="0" noProof="0" dirty="0" smtClean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pt-BR" sz="2600" b="1" i="0" u="none" strike="noStrike" kern="1200" cap="all" spc="200" normalizeH="0" baseline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Superintendência da política de assistência social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pt-BR" sz="2400" b="1" i="0" u="none" strike="noStrike" kern="1200" cap="all" spc="200" normalizeH="0" baseline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Secretaria de Estado de Assistência Social e Direitos Humanos</a:t>
            </a:r>
            <a:endParaRPr kumimoji="0" lang="pt-BR" sz="2600" b="1" i="0" u="none" strike="noStrike" kern="1200" cap="all" spc="20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97893"/>
            <a:ext cx="9205758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842172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Nesse processo, há registros atualizados e desatualizados, compostos por apenas uma pessoa (unipessoais) ou com mais de um componente, e há famílias beneficiárias do PBF, da TSEE e do BPC, e não beneficiárias desses programas, mas que precisam regularizar seu cadastro para poder acessá-los. Assim podemos ter famílias ou pessoas identificadas em mais de um processo.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66205" y="1541417"/>
            <a:ext cx="34355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22225">
                  <a:solidFill>
                    <a:srgbClr val="0C233F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ATENÇÃO</a:t>
            </a:r>
            <a:endParaRPr lang="pt-BR" sz="5400" b="1" cap="none" spc="0" dirty="0">
              <a:ln w="22225">
                <a:solidFill>
                  <a:srgbClr val="0C233F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59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72460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Averiguação Cadastral de </a:t>
            </a:r>
            <a:r>
              <a:rPr lang="pt-BR" b="1" dirty="0" smtClean="0">
                <a:solidFill>
                  <a:srgbClr val="FF0000"/>
                </a:solidFill>
              </a:rPr>
              <a:t>Unipessoal </a:t>
            </a:r>
            <a:r>
              <a:rPr lang="pt-BR" dirty="0"/>
              <a:t>-  registros em que somente uma pessoa está cadastrada (unipessoais) e que possuem renda </a:t>
            </a:r>
            <a:r>
              <a:rPr lang="pt-BR" dirty="0" smtClean="0"/>
              <a:t>familiar no </a:t>
            </a:r>
            <a:r>
              <a:rPr lang="pt-BR" dirty="0"/>
              <a:t>Cadastro Único de até R$ ½ (meio) salário mínimo. Esse processo prevê a inclusão de novos registros unipessoais que atendam a esses critérios ao longo de 2023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Não foram incluídos nesse processo os registros com as seguintes </a:t>
            </a:r>
            <a:r>
              <a:rPr lang="pt-BR" dirty="0" smtClean="0"/>
              <a:t>características </a:t>
            </a:r>
            <a:r>
              <a:rPr lang="pt-BR" dirty="0"/>
              <a:t>ou que fazem parte dos seguintes grupos</a:t>
            </a:r>
            <a:r>
              <a:rPr lang="pt-BR" dirty="0" smtClean="0"/>
              <a:t>:</a:t>
            </a:r>
          </a:p>
          <a:p>
            <a:pPr algn="just"/>
            <a:r>
              <a:rPr lang="pt-BR" dirty="0" smtClean="0"/>
              <a:t>Beneficiários </a:t>
            </a:r>
            <a:r>
              <a:rPr lang="pt-BR" dirty="0"/>
              <a:t>do BPC;</a:t>
            </a:r>
          </a:p>
          <a:p>
            <a:pPr algn="just"/>
            <a:r>
              <a:rPr lang="pt-BR" dirty="0"/>
              <a:t>Pessoas cadastradas por Responsável Legal (RL);</a:t>
            </a:r>
          </a:p>
          <a:p>
            <a:pPr algn="just"/>
            <a:r>
              <a:rPr lang="pt-BR" dirty="0"/>
              <a:t>Moradores de domicílio </a:t>
            </a:r>
            <a:r>
              <a:rPr lang="pt-BR" dirty="0" smtClean="0"/>
              <a:t>coletivo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15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750732" cy="4454435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Pessoas </a:t>
            </a:r>
            <a:r>
              <a:rPr lang="pt-BR" dirty="0"/>
              <a:t>em situação de trabalho </a:t>
            </a:r>
            <a:r>
              <a:rPr lang="pt-BR" dirty="0" smtClean="0"/>
              <a:t>infantil</a:t>
            </a:r>
            <a:r>
              <a:rPr lang="pt-BR" dirty="0"/>
              <a:t>;</a:t>
            </a:r>
          </a:p>
          <a:p>
            <a:pPr algn="just"/>
            <a:r>
              <a:rPr lang="pt-BR" dirty="0"/>
              <a:t>Pessoas resgatadas do trabalho análogo ao de escravo;</a:t>
            </a:r>
            <a:endParaRPr lang="pt-BR" dirty="0" smtClean="0"/>
          </a:p>
          <a:p>
            <a:pPr algn="just"/>
            <a:r>
              <a:rPr lang="pt-BR" dirty="0"/>
              <a:t>Indígenas;</a:t>
            </a:r>
          </a:p>
          <a:p>
            <a:pPr algn="just"/>
            <a:r>
              <a:rPr lang="pt-BR" dirty="0"/>
              <a:t>Quilombolas;</a:t>
            </a:r>
          </a:p>
          <a:p>
            <a:pPr algn="just"/>
            <a:r>
              <a:rPr lang="pt-BR" dirty="0"/>
              <a:t>Catadores de material reciclável; e</a:t>
            </a:r>
          </a:p>
          <a:p>
            <a:pPr algn="just"/>
            <a:r>
              <a:rPr lang="pt-BR" dirty="0"/>
              <a:t>Pessoas em situação de rua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Os parâmetros ou bases usados para </a:t>
            </a:r>
            <a:r>
              <a:rPr lang="pt-BR" dirty="0" smtClean="0"/>
              <a:t>identificar </a:t>
            </a:r>
            <a:r>
              <a:rPr lang="pt-BR" dirty="0"/>
              <a:t>essas famílias foram os seguintes</a:t>
            </a:r>
            <a:r>
              <a:rPr lang="pt-BR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Salário mínimo de R$ 1.302, sendo ½ igual a R$ 651</a:t>
            </a:r>
            <a:r>
              <a:rPr lang="pt-BR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44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659292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 smtClean="0"/>
              <a:t>2. Base </a:t>
            </a:r>
            <a:r>
              <a:rPr lang="pt-BR" dirty="0"/>
              <a:t>do Cadastro Único de dezembro de 2022; e</a:t>
            </a:r>
          </a:p>
          <a:p>
            <a:pPr marL="0" indent="0" algn="just">
              <a:buNone/>
            </a:pPr>
            <a:r>
              <a:rPr lang="pt-BR" dirty="0" smtClean="0"/>
              <a:t>3. Base </a:t>
            </a:r>
            <a:r>
              <a:rPr lang="pt-BR" dirty="0"/>
              <a:t>de </a:t>
            </a:r>
            <a:r>
              <a:rPr lang="pt-BR" dirty="0" smtClean="0"/>
              <a:t>beneficiários </a:t>
            </a:r>
            <a:r>
              <a:rPr lang="pt-BR" dirty="0"/>
              <a:t>do BPC de novembro de 2022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Nesse </a:t>
            </a:r>
            <a:r>
              <a:rPr lang="pt-BR" dirty="0"/>
              <a:t>processo, há registros atualizados e desatualizados e há famílias </a:t>
            </a:r>
            <a:r>
              <a:rPr lang="pt-BR" dirty="0" smtClean="0"/>
              <a:t>beneficiárias </a:t>
            </a:r>
            <a:r>
              <a:rPr lang="pt-BR" dirty="0"/>
              <a:t>do PBF e da TSEE, e famílias não </a:t>
            </a:r>
            <a:r>
              <a:rPr lang="pt-BR" dirty="0" smtClean="0"/>
              <a:t>beneficiárias </a:t>
            </a:r>
            <a:r>
              <a:rPr lang="pt-BR" dirty="0"/>
              <a:t>desses programas.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14" y="2511511"/>
            <a:ext cx="3438442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2411" y="1410787"/>
            <a:ext cx="10293532" cy="46503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 smtClean="0">
                <a:solidFill>
                  <a:srgbClr val="FF0000"/>
                </a:solidFill>
              </a:rPr>
              <a:t>Revisão Cadastral </a:t>
            </a:r>
            <a:r>
              <a:rPr lang="pt-BR" dirty="0" smtClean="0"/>
              <a:t>– </a:t>
            </a:r>
            <a:r>
              <a:rPr lang="pt-BR" dirty="0"/>
              <a:t>estão incluídos nesse momento na Revisão Cadastral de 2023 os registros desatualizados com data da </a:t>
            </a:r>
            <a:r>
              <a:rPr lang="pt-BR" dirty="0" smtClean="0"/>
              <a:t>última </a:t>
            </a:r>
            <a:r>
              <a:rPr lang="pt-BR" dirty="0"/>
              <a:t>atualização em 2016 ou 2017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i="1" dirty="0"/>
              <a:t>As demais famílias com dados desatualizados (ano da </a:t>
            </a:r>
            <a:r>
              <a:rPr lang="pt-BR" i="1" dirty="0" smtClean="0"/>
              <a:t>última </a:t>
            </a:r>
            <a:r>
              <a:rPr lang="pt-BR" i="1" dirty="0"/>
              <a:t>atualização em 2018, 2019 e 2020) poderão ser incluídas nesse processo até o </a:t>
            </a:r>
            <a:r>
              <a:rPr lang="pt-BR" i="1" dirty="0" smtClean="0"/>
              <a:t>final </a:t>
            </a:r>
            <a:r>
              <a:rPr lang="pt-BR" i="1" dirty="0"/>
              <a:t>de 2023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dirty="0"/>
              <a:t>O parâmetro ou base usado para </a:t>
            </a:r>
            <a:r>
              <a:rPr lang="pt-BR" dirty="0" smtClean="0"/>
              <a:t>identificar </a:t>
            </a:r>
            <a:r>
              <a:rPr lang="pt-BR" dirty="0"/>
              <a:t>essas famílias foi</a:t>
            </a:r>
            <a:r>
              <a:rPr lang="pt-BR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/>
              <a:t>Base do Cadastro Único de dezembro de 2022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0235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Nesse </a:t>
            </a:r>
            <a:r>
              <a:rPr lang="pt-BR" dirty="0"/>
              <a:t>processo, há somente registros desatualizados e de famílias </a:t>
            </a:r>
            <a:r>
              <a:rPr lang="pt-BR" dirty="0" smtClean="0"/>
              <a:t>beneficiárias </a:t>
            </a:r>
            <a:r>
              <a:rPr lang="pt-BR" dirty="0"/>
              <a:t>do PBF, do BPC e da TSEE, e famílias não </a:t>
            </a:r>
            <a:r>
              <a:rPr lang="pt-BR" dirty="0" smtClean="0"/>
              <a:t>beneficiárias </a:t>
            </a:r>
            <a:r>
              <a:rPr lang="pt-BR" dirty="0"/>
              <a:t>desses programas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Pode haver famílias incluídas em mais de um dos processos de </a:t>
            </a:r>
            <a:r>
              <a:rPr lang="pt-BR" dirty="0" smtClean="0"/>
              <a:t>qualificação. </a:t>
            </a:r>
            <a:r>
              <a:rPr lang="pt-BR" dirty="0"/>
              <a:t>Nesse caso, a família aparecerá mais de uma vez na lista de famílias a </a:t>
            </a:r>
            <a:r>
              <a:rPr lang="pt-BR" dirty="0" smtClean="0"/>
              <a:t>ser disponibilizada </a:t>
            </a:r>
            <a:r>
              <a:rPr lang="pt-BR" dirty="0"/>
              <a:t>aos municípios e estados.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Organização </a:t>
            </a:r>
            <a:r>
              <a:rPr lang="pt-BR" dirty="0"/>
              <a:t>dos registros – AVERENDA23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50" y="1306286"/>
            <a:ext cx="3438442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6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83783"/>
              </p:ext>
            </p:extLst>
          </p:nvPr>
        </p:nvGraphicFramePr>
        <p:xfrm>
          <a:off x="1116105" y="1436913"/>
          <a:ext cx="10555942" cy="4454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9076">
                  <a:extLst>
                    <a:ext uri="{9D8B030D-6E8A-4147-A177-3AD203B41FA5}">
                      <a16:colId xmlns:a16="http://schemas.microsoft.com/office/drawing/2014/main" xmlns="" val="797755775"/>
                    </a:ext>
                  </a:extLst>
                </a:gridCol>
                <a:gridCol w="1118273">
                  <a:extLst>
                    <a:ext uri="{9D8B030D-6E8A-4147-A177-3AD203B41FA5}">
                      <a16:colId xmlns:a16="http://schemas.microsoft.com/office/drawing/2014/main" xmlns="" val="1607410504"/>
                    </a:ext>
                  </a:extLst>
                </a:gridCol>
                <a:gridCol w="1825083">
                  <a:extLst>
                    <a:ext uri="{9D8B030D-6E8A-4147-A177-3AD203B41FA5}">
                      <a16:colId xmlns:a16="http://schemas.microsoft.com/office/drawing/2014/main" xmlns="" val="195623587"/>
                    </a:ext>
                  </a:extLst>
                </a:gridCol>
                <a:gridCol w="6133510">
                  <a:extLst>
                    <a:ext uri="{9D8B030D-6E8A-4147-A177-3AD203B41FA5}">
                      <a16:colId xmlns:a16="http://schemas.microsoft.com/office/drawing/2014/main" xmlns="" val="2178376282"/>
                    </a:ext>
                  </a:extLst>
                </a:gridCol>
              </a:tblGrid>
              <a:tr h="356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PROCESSO</a:t>
                      </a:r>
                      <a:endParaRPr lang="pt-BR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>
                          <a:effectLst/>
                        </a:rPr>
                        <a:t>GRUPO</a:t>
                      </a:r>
                      <a:endParaRPr lang="pt-BR" sz="18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>
                          <a:effectLst/>
                        </a:rPr>
                        <a:t>INCONSISTÊNCIA</a:t>
                      </a:r>
                      <a:endParaRPr lang="pt-BR" sz="18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>
                          <a:effectLst/>
                        </a:rPr>
                        <a:t>CRITÉRIOS</a:t>
                      </a:r>
                      <a:endParaRPr lang="pt-BR" sz="18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extLst>
                  <a:ext uri="{0D108BD9-81ED-4DB2-BD59-A6C34878D82A}">
                    <a16:rowId xmlns:a16="http://schemas.microsoft.com/office/drawing/2014/main" xmlns="" val="2899379946"/>
                  </a:ext>
                </a:extLst>
              </a:tr>
              <a:tr h="124724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  </a:t>
                      </a:r>
                      <a:endParaRPr lang="pt-BR" sz="18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AVERENDA23</a:t>
                      </a:r>
                      <a:endParaRPr lang="pt-BR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 dirty="0">
                          <a:effectLst/>
                        </a:rPr>
                        <a:t>FEV/23</a:t>
                      </a:r>
                      <a:endParaRPr lang="pt-BR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 dirty="0">
                          <a:effectLst/>
                        </a:rPr>
                        <a:t>PÚBLICO 1</a:t>
                      </a:r>
                      <a:endParaRPr lang="pt-BR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Famílias beneficiárias do PBF com renda familiar mensal no Cadastro Único de até R$ ½ (meio) salário mínimo por pessoa,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mas que, conforme o CNIS, têm renda familiar mensal calculada acima de R$ ½ salário mínimo.</a:t>
                      </a:r>
                      <a:endParaRPr lang="pt-BR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extLst>
                  <a:ext uri="{0D108BD9-81ED-4DB2-BD59-A6C34878D82A}">
                    <a16:rowId xmlns:a16="http://schemas.microsoft.com/office/drawing/2014/main" xmlns="" val="3143040508"/>
                  </a:ext>
                </a:extLst>
              </a:tr>
              <a:tr h="16035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>
                          <a:effectLst/>
                        </a:rPr>
                        <a:t>FEV/23</a:t>
                      </a:r>
                      <a:endParaRPr lang="pt-BR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 dirty="0">
                          <a:effectLst/>
                        </a:rPr>
                        <a:t>PÚBLICO 2</a:t>
                      </a:r>
                      <a:endParaRPr lang="pt-BR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Famílias beneficiárias do PBF e com pessoas com deficiência beneficiárias do BPC, com renda familiar mensal no Cadastro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Único de até R$ ½ (meio) salário mínimo por pessoa, mas que, conforme o CNIS, têm renda familiar mensal calculada acima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de R$ ½ salário mínimo.</a:t>
                      </a:r>
                      <a:endParaRPr lang="pt-BR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extLst>
                  <a:ext uri="{0D108BD9-81ED-4DB2-BD59-A6C34878D82A}">
                    <a16:rowId xmlns:a16="http://schemas.microsoft.com/office/drawing/2014/main" xmlns="" val="2526207785"/>
                  </a:ext>
                </a:extLst>
              </a:tr>
              <a:tr h="124724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>
                          <a:effectLst/>
                        </a:rPr>
                        <a:t>FEV/23</a:t>
                      </a:r>
                      <a:endParaRPr lang="pt-BR" sz="1800" b="1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baseline="0" dirty="0">
                          <a:effectLst/>
                        </a:rPr>
                        <a:t>PÚBLICO </a:t>
                      </a:r>
                      <a:r>
                        <a:rPr lang="pt-BR" sz="1800" b="1" baseline="0" dirty="0" smtClean="0">
                          <a:effectLst/>
                        </a:rPr>
                        <a:t>3</a:t>
                      </a:r>
                      <a:endParaRPr lang="pt-BR" sz="18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Famílias não beneficiárias do PBF com renda familiar mensal no Cadastro Único até R$ 210 por pessoa, mas que, conforme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effectLst/>
                        </a:rPr>
                        <a:t>o CNIS, têm renda familiar mensal calculada maior que R$ 210 por pessoa.</a:t>
                      </a:r>
                      <a:endParaRPr lang="pt-BR" sz="18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41" marR="66541" marT="0" marB="0"/>
                </a:tc>
                <a:extLst>
                  <a:ext uri="{0D108BD9-81ED-4DB2-BD59-A6C34878D82A}">
                    <a16:rowId xmlns:a16="http://schemas.microsoft.com/office/drawing/2014/main" xmlns="" val="395740987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13951"/>
              </p:ext>
            </p:extLst>
          </p:nvPr>
        </p:nvGraphicFramePr>
        <p:xfrm>
          <a:off x="1344705" y="1436914"/>
          <a:ext cx="10354236" cy="4585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895">
                  <a:extLst>
                    <a:ext uri="{9D8B030D-6E8A-4147-A177-3AD203B41FA5}">
                      <a16:colId xmlns:a16="http://schemas.microsoft.com/office/drawing/2014/main" xmlns="" val="3197036089"/>
                    </a:ext>
                  </a:extLst>
                </a:gridCol>
                <a:gridCol w="1264725">
                  <a:extLst>
                    <a:ext uri="{9D8B030D-6E8A-4147-A177-3AD203B41FA5}">
                      <a16:colId xmlns:a16="http://schemas.microsoft.com/office/drawing/2014/main" xmlns="" val="2849323339"/>
                    </a:ext>
                  </a:extLst>
                </a:gridCol>
                <a:gridCol w="1957909">
                  <a:extLst>
                    <a:ext uri="{9D8B030D-6E8A-4147-A177-3AD203B41FA5}">
                      <a16:colId xmlns:a16="http://schemas.microsoft.com/office/drawing/2014/main" xmlns="" val="3388398776"/>
                    </a:ext>
                  </a:extLst>
                </a:gridCol>
                <a:gridCol w="5961707">
                  <a:extLst>
                    <a:ext uri="{9D8B030D-6E8A-4147-A177-3AD203B41FA5}">
                      <a16:colId xmlns:a16="http://schemas.microsoft.com/office/drawing/2014/main" xmlns="" val="2336298343"/>
                    </a:ext>
                  </a:extLst>
                </a:gridCol>
              </a:tblGrid>
              <a:tr h="608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PROCESSO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GRUPO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INCONSISTÊNCIA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CRITÉRIOS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5324782"/>
                  </a:ext>
                </a:extLst>
              </a:tr>
              <a:tr h="1193070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AVEUNI23</a:t>
                      </a:r>
                      <a:endParaRPr lang="pt-B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FEV/23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1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Registros unipessoais de beneficiários do PBF com dados incluídos ou atualizados no Cadastro Único entre agosto/2022 e dezembro/2022.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16714486"/>
                  </a:ext>
                </a:extLst>
              </a:tr>
              <a:tr h="3976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FEV/23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2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Junho/2022 e julho/2022.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72448570"/>
                  </a:ext>
                </a:extLst>
              </a:tr>
              <a:tr h="3976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</a:rPr>
                        <a:t>FEV/23</a:t>
                      </a:r>
                      <a:endParaRPr lang="pt-B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3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Março/2022 e maio/2022.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7952403"/>
                  </a:ext>
                </a:extLst>
              </a:tr>
              <a:tr h="3976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</a:rPr>
                        <a:t>FEV/23</a:t>
                      </a:r>
                      <a:endParaRPr lang="pt-B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4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Novembro/2021 e fevereiro/2022.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4835209"/>
                  </a:ext>
                </a:extLst>
              </a:tr>
              <a:tr h="11930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effectLst/>
                        </a:rPr>
                        <a:t>FEV/23</a:t>
                      </a:r>
                      <a:endParaRPr lang="pt-B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5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Registros unipessoais de beneficiários do PBF com dados incluídos ou atualizados no Cadastro Único até outubro/2021.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55469229"/>
                  </a:ext>
                </a:extLst>
              </a:tr>
              <a:tr h="39769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FEV/23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PÚBLICO 6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Registros unipessoais de não beneficiários do PBF.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7765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5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1295574"/>
            <a:ext cx="3438442" cy="92057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77046" y="2454101"/>
            <a:ext cx="1058912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Este ano serão divulgadas duas listas: uma com as pessoas e famílias da AVERENDA23 e REV23, e outra lista com as famílias do processo da AVEUNI23</a:t>
            </a:r>
            <a:r>
              <a:rPr lang="pt-BR" sz="2800" b="1" dirty="0" smtClean="0"/>
              <a:t>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 smtClean="0"/>
              <a:t>Na AVEUNI23 </a:t>
            </a:r>
            <a:r>
              <a:rPr lang="pt-BR" sz="2800" b="1" dirty="0"/>
              <a:t>serão incluídos novos grupos ao longo de 2023. Nesse caso, o Grupo das novas famílias é o mês de lançamento das listas desses </a:t>
            </a:r>
            <a:r>
              <a:rPr lang="pt-BR" sz="2800" b="1" dirty="0" smtClean="0"/>
              <a:t>novos públicos</a:t>
            </a:r>
            <a:r>
              <a:rPr lang="pt-BR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44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049255" y="1248084"/>
            <a:ext cx="10743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0000"/>
                </a:solidFill>
              </a:rPr>
              <a:t>COMO SERÃO REGULARIZADOS OS REGISTROS </a:t>
            </a:r>
            <a:r>
              <a:rPr lang="pt-BR" sz="2800" b="1" dirty="0" smtClean="0">
                <a:solidFill>
                  <a:srgbClr val="FF0000"/>
                </a:solidFill>
              </a:rPr>
              <a:t>INCLUÍDOS NA AÇÃO DE QUALIFICAÇÃO DE </a:t>
            </a:r>
            <a:r>
              <a:rPr lang="pt-BR" sz="2800" b="1" dirty="0">
                <a:solidFill>
                  <a:srgbClr val="FF0000"/>
                </a:solidFill>
              </a:rPr>
              <a:t>2023</a:t>
            </a:r>
            <a:r>
              <a:rPr lang="pt-BR" sz="2800" b="1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pt-BR" sz="2800" b="1" dirty="0" smtClean="0"/>
              <a:t>1</a:t>
            </a:r>
            <a:r>
              <a:rPr lang="pt-BR" sz="2800" dirty="0" smtClean="0"/>
              <a:t> - municípios </a:t>
            </a:r>
            <a:r>
              <a:rPr lang="pt-BR" sz="2800" dirty="0"/>
              <a:t>devem realizar a atualização do cadastro das </a:t>
            </a:r>
            <a:r>
              <a:rPr lang="pt-BR" sz="2800" dirty="0" smtClean="0"/>
              <a:t>famílias;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b="1" dirty="0" smtClean="0"/>
              <a:t>2</a:t>
            </a:r>
            <a:r>
              <a:rPr lang="pt-BR" sz="2800" dirty="0" smtClean="0"/>
              <a:t> </a:t>
            </a:r>
            <a:r>
              <a:rPr lang="pt-BR" sz="2800" dirty="0"/>
              <a:t>- O cadastro estará regularizado se a família atualizar seus dados após a data de referência do grupo (para todos 24/12/2022), Quando novos grupos forem lançados, é preciso observar </a:t>
            </a:r>
            <a:r>
              <a:rPr lang="pt-BR" sz="2800" dirty="0" smtClean="0"/>
              <a:t>a data </a:t>
            </a:r>
            <a:r>
              <a:rPr lang="pt-BR" sz="2800" dirty="0"/>
              <a:t>de referência de cada um deles nas listagens de </a:t>
            </a:r>
            <a:r>
              <a:rPr lang="pt-BR" sz="2800" dirty="0" smtClean="0"/>
              <a:t>famílias;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b="1" dirty="0"/>
              <a:t>3</a:t>
            </a:r>
            <a:r>
              <a:rPr lang="pt-BR" sz="2800" dirty="0"/>
              <a:t> </a:t>
            </a:r>
            <a:r>
              <a:rPr lang="pt-BR" sz="2800" dirty="0" smtClean="0"/>
              <a:t>- No </a:t>
            </a:r>
            <a:r>
              <a:rPr lang="pt-BR" sz="2800" dirty="0"/>
              <a:t>caso da Averiguação Cadastral de Renda 2023, os registros também ficarão regularizados caso ocorram as seguintes </a:t>
            </a:r>
            <a:r>
              <a:rPr lang="pt-BR" sz="2800" dirty="0" smtClean="0"/>
              <a:t>situações: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970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10344" y="2496128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AÇÃO DE QUALIFICAÇÃO DO CADASTRO ÚNICO </a:t>
            </a:r>
          </a:p>
          <a:p>
            <a:pPr algn="ctr"/>
            <a:r>
              <a:rPr lang="pt-B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2023</a:t>
            </a:r>
            <a:endParaRPr lang="pt-B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2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049254" y="1306286"/>
            <a:ext cx="108472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/>
              <a:t>I</a:t>
            </a:r>
            <a:r>
              <a:rPr lang="pt-BR" sz="2800" dirty="0" smtClean="0"/>
              <a:t> - Descontinuidade </a:t>
            </a:r>
            <a:r>
              <a:rPr lang="pt-BR" sz="2800" dirty="0"/>
              <a:t>da </a:t>
            </a:r>
            <a:r>
              <a:rPr lang="pt-BR" sz="2800" dirty="0" smtClean="0"/>
              <a:t>inconsistência;</a:t>
            </a:r>
          </a:p>
          <a:p>
            <a:pPr algn="just"/>
            <a:r>
              <a:rPr lang="pt-BR" sz="2800" dirty="0" smtClean="0"/>
              <a:t>II </a:t>
            </a:r>
            <a:r>
              <a:rPr lang="pt-BR" sz="2800" dirty="0"/>
              <a:t>- Pessoa </a:t>
            </a:r>
            <a:r>
              <a:rPr lang="pt-BR" sz="2800" dirty="0" smtClean="0"/>
              <a:t>excluída;</a:t>
            </a:r>
          </a:p>
          <a:p>
            <a:pPr algn="just"/>
            <a:r>
              <a:rPr lang="pt-BR" sz="2800" dirty="0" smtClean="0"/>
              <a:t>III - Pessoa transferida.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 smtClean="0"/>
              <a:t>4</a:t>
            </a:r>
            <a:r>
              <a:rPr lang="pt-BR" sz="2800" dirty="0" smtClean="0"/>
              <a:t> - Na </a:t>
            </a:r>
            <a:r>
              <a:rPr lang="pt-BR" sz="2800" dirty="0"/>
              <a:t>Averiguação Unipessoal de 2023, os registros também ficarão regularizados caso o município informe, no campo 3.08 – Quantas famílias moram no seu domicílio?</a:t>
            </a:r>
          </a:p>
          <a:p>
            <a:pPr algn="just"/>
            <a:r>
              <a:rPr lang="pt-BR" sz="2800" dirty="0"/>
              <a:t>no formulário da família, que duas ou mais famílias dividem a mesma habitação por serem famílias conviventes. Ou seja, foi identificado que, embora o registro </a:t>
            </a:r>
            <a:r>
              <a:rPr lang="pt-BR" sz="2800" dirty="0" smtClean="0"/>
              <a:t>seja unipessoal</a:t>
            </a:r>
            <a:r>
              <a:rPr lang="pt-BR" sz="2800" dirty="0"/>
              <a:t>, a pessoa mora com outras, porém não divide renda e despesas</a:t>
            </a:r>
          </a:p>
        </p:txBody>
      </p:sp>
    </p:spTree>
    <p:extLst>
      <p:ext uri="{BB962C8B-B14F-4D97-AF65-F5344CB8AC3E}">
        <p14:creationId xmlns:p14="http://schemas.microsoft.com/office/powerpoint/2010/main" val="11976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/>
              <a:t>SITUAÇÃO DOS REGISTROS NA AÇÃO DE QUALIFICAÇÃO DE </a:t>
            </a:r>
            <a:r>
              <a:rPr lang="pt-BR" b="1" dirty="0" smtClean="0"/>
              <a:t>2023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31650"/>
              </p:ext>
            </p:extLst>
          </p:nvPr>
        </p:nvGraphicFramePr>
        <p:xfrm>
          <a:off x="1216245" y="1998382"/>
          <a:ext cx="10415461" cy="3739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9855">
                  <a:extLst>
                    <a:ext uri="{9D8B030D-6E8A-4147-A177-3AD203B41FA5}">
                      <a16:colId xmlns:a16="http://schemas.microsoft.com/office/drawing/2014/main" xmlns="" val="2797422021"/>
                    </a:ext>
                  </a:extLst>
                </a:gridCol>
                <a:gridCol w="7295606">
                  <a:extLst>
                    <a:ext uri="{9D8B030D-6E8A-4147-A177-3AD203B41FA5}">
                      <a16:colId xmlns:a16="http://schemas.microsoft.com/office/drawing/2014/main" xmlns="" val="2401440054"/>
                    </a:ext>
                  </a:extLst>
                </a:gridCol>
              </a:tblGrid>
              <a:tr h="456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effectLst/>
                        </a:rPr>
                        <a:t>SITUAÇÃO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effectLst/>
                        </a:rPr>
                        <a:t>CRITÉRIOS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34644532"/>
                  </a:ext>
                </a:extLst>
              </a:tr>
              <a:tr h="93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effectLst/>
                        </a:rPr>
                        <a:t>PENDENTE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Significa que a família ainda precisa atualizar o cadastro.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84555288"/>
                  </a:ext>
                </a:extLst>
              </a:tr>
              <a:tr h="1413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effectLst/>
                        </a:rPr>
                        <a:t>REGULARIZADO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Significa que o cadastro já foi tratado e o município não precisa fazer mais nenhuma ação em relação à família.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0449989"/>
                  </a:ext>
                </a:extLst>
              </a:tr>
              <a:tr h="93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effectLst/>
                        </a:rPr>
                        <a:t>EXCLUÍDO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Significa que o cadastro da família foi excluído.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3143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4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6" y="1436913"/>
            <a:ext cx="10811051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situação dos registros nos processos será atualizada mensalmente pelo </a:t>
            </a:r>
            <a:r>
              <a:rPr lang="pt-BR" dirty="0" smtClean="0"/>
              <a:t>MDS.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Quando uma família estiver em mais de um dos processos de qualificação, haverá uma SITUAÇÃO para cada um dos </a:t>
            </a:r>
            <a:r>
              <a:rPr lang="pt-BR" dirty="0" smtClean="0"/>
              <a:t>processos.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No caso da AVERENDA23, quando mais de uma pessoa na família tem dados de renda divergentes, todas essas pessoas aparecem na lista do município </a:t>
            </a:r>
            <a:r>
              <a:rPr lang="pt-BR" dirty="0" smtClean="0"/>
              <a:t>também.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42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REPERCUSSÕES NOS PROGRAMAS </a:t>
            </a:r>
            <a:r>
              <a:rPr lang="pt-BR" b="1" dirty="0" smtClean="0">
                <a:solidFill>
                  <a:srgbClr val="FF0000"/>
                </a:solidFill>
              </a:rPr>
              <a:t>SOCIAIS</a:t>
            </a:r>
          </a:p>
          <a:p>
            <a:pPr marL="0" indent="0" algn="just">
              <a:buNone/>
            </a:pPr>
            <a:r>
              <a:rPr lang="pt-BR" b="1" dirty="0"/>
              <a:t>PROGRAMA BOLSA FAMÍLIA </a:t>
            </a:r>
            <a:r>
              <a:rPr lang="pt-BR" dirty="0"/>
              <a:t>- Na Averiguação Cadastral de Renda </a:t>
            </a:r>
            <a:r>
              <a:rPr lang="pt-BR" dirty="0" smtClean="0"/>
              <a:t>2023, com as </a:t>
            </a:r>
            <a:r>
              <a:rPr lang="pt-BR" dirty="0"/>
              <a:t>famílias do </a:t>
            </a:r>
            <a:r>
              <a:rPr lang="pt-BR" b="1" i="1" dirty="0"/>
              <a:t>PÚBLICO 1</a:t>
            </a:r>
            <a:r>
              <a:rPr lang="pt-BR" dirty="0"/>
              <a:t> </a:t>
            </a:r>
            <a:r>
              <a:rPr lang="pt-BR" dirty="0" smtClean="0"/>
              <a:t>já ocorreu </a:t>
            </a:r>
            <a:r>
              <a:rPr lang="pt-BR" dirty="0"/>
              <a:t>o cancelamento imediato dos benefícios, enquanto as famílias do </a:t>
            </a:r>
            <a:r>
              <a:rPr lang="pt-BR" b="1" i="1" dirty="0"/>
              <a:t>PÚBLICO </a:t>
            </a:r>
            <a:r>
              <a:rPr lang="pt-BR" b="1" i="1" dirty="0" smtClean="0"/>
              <a:t>2</a:t>
            </a:r>
            <a:r>
              <a:rPr lang="pt-BR" dirty="0" smtClean="0"/>
              <a:t>, a data limite para evitar o cancelamento do PBF/TSEE é 14/04/23 caso </a:t>
            </a:r>
            <a:r>
              <a:rPr lang="pt-BR" dirty="0"/>
              <a:t>não </a:t>
            </a:r>
            <a:r>
              <a:rPr lang="pt-BR" dirty="0" smtClean="0"/>
              <a:t>tenham regularizado </a:t>
            </a:r>
            <a:r>
              <a:rPr lang="pt-BR" dirty="0"/>
              <a:t>seus registros.</a:t>
            </a:r>
          </a:p>
          <a:p>
            <a:pPr marL="0" indent="0" algn="just">
              <a:buNone/>
            </a:pPr>
            <a:r>
              <a:rPr lang="pt-BR" dirty="0" smtClean="0"/>
              <a:t> Na </a:t>
            </a:r>
            <a:r>
              <a:rPr lang="pt-BR" dirty="0"/>
              <a:t>Averiguação Cadastral Unipessoal 2023, as famílias de todos os </a:t>
            </a:r>
            <a:r>
              <a:rPr lang="pt-BR" dirty="0" smtClean="0"/>
              <a:t>    PÚBLICOS </a:t>
            </a:r>
            <a:r>
              <a:rPr lang="pt-BR" dirty="0"/>
              <a:t>terão o benefício bloqueado por três meses, seguido de cancelamento, caso </a:t>
            </a:r>
            <a:r>
              <a:rPr lang="pt-BR" dirty="0" smtClean="0"/>
              <a:t>não regularizem </a:t>
            </a:r>
            <a:r>
              <a:rPr lang="pt-BR" dirty="0"/>
              <a:t>seus registros. Os benefícios também poderão ter cancelamento imediato caso o </a:t>
            </a:r>
            <a:r>
              <a:rPr lang="pt-BR" dirty="0" smtClean="0"/>
              <a:t>MDS.</a:t>
            </a:r>
            <a:endParaRPr lang="pt-BR" dirty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6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 Revisão Cadastral 2023, para as famílias com data da última atualização em 2016 ou 2017 </a:t>
            </a:r>
            <a:r>
              <a:rPr lang="pt-BR" dirty="0" smtClean="0"/>
              <a:t>ocorreu </a:t>
            </a:r>
            <a:r>
              <a:rPr lang="pt-BR" dirty="0"/>
              <a:t>o cancelamento imediato dos </a:t>
            </a:r>
            <a:r>
              <a:rPr lang="pt-BR" dirty="0" smtClean="0"/>
              <a:t>benefícios em 10/02/23.</a:t>
            </a:r>
          </a:p>
          <a:p>
            <a:pPr marL="0" indent="0" algn="just">
              <a:buNone/>
            </a:pPr>
            <a:r>
              <a:rPr lang="pt-BR" b="1" dirty="0" smtClean="0"/>
              <a:t>TARIFA </a:t>
            </a:r>
            <a:r>
              <a:rPr lang="pt-BR" b="1" dirty="0"/>
              <a:t>SOCIAL DE ENERGIA ELÉTRICA - </a:t>
            </a:r>
            <a:r>
              <a:rPr lang="pt-BR" dirty="0"/>
              <a:t>As famílias dos três processos de qualificação </a:t>
            </a:r>
            <a:r>
              <a:rPr lang="pt-BR" dirty="0" smtClean="0"/>
              <a:t>cadastral (AVERENDA/AVEUNI/VER) </a:t>
            </a:r>
            <a:r>
              <a:rPr lang="pt-BR" dirty="0"/>
              <a:t>beneficiárias da TSEE terão o desconto na conta de luz </a:t>
            </a:r>
            <a:r>
              <a:rPr lang="pt-BR" dirty="0" smtClean="0"/>
              <a:t>cancelado caso:</a:t>
            </a:r>
          </a:p>
          <a:p>
            <a:pPr marL="0" indent="0" algn="just">
              <a:buNone/>
            </a:pPr>
            <a:r>
              <a:rPr lang="pt-BR" b="1" dirty="0" smtClean="0"/>
              <a:t>1. </a:t>
            </a:r>
            <a:r>
              <a:rPr lang="pt-BR" dirty="0" smtClean="0"/>
              <a:t>permaneçam </a:t>
            </a:r>
            <a:r>
              <a:rPr lang="pt-BR" dirty="0"/>
              <a:t>com os registros pendentes após o prazo previsto para o cancelamento do benefício;</a:t>
            </a:r>
          </a:p>
          <a:p>
            <a:pPr marL="0" indent="0" algn="just">
              <a:buNone/>
            </a:pPr>
            <a:r>
              <a:rPr lang="pt-BR" b="1" dirty="0" smtClean="0"/>
              <a:t>2. </a:t>
            </a:r>
            <a:r>
              <a:rPr lang="pt-BR" dirty="0" smtClean="0"/>
              <a:t>após </a:t>
            </a:r>
            <a:r>
              <a:rPr lang="pt-BR" dirty="0"/>
              <a:t>a atualização cadastral, apresentem renda familiar per capita superior a ½ salário mínimo; ou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1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6" y="1436913"/>
            <a:ext cx="10730369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 smtClean="0"/>
              <a:t>3</a:t>
            </a:r>
            <a:r>
              <a:rPr lang="pt-BR" dirty="0" smtClean="0"/>
              <a:t>. sofram </a:t>
            </a:r>
            <a:r>
              <a:rPr lang="pt-BR" dirty="0"/>
              <a:t>exclusão lógica do Cadastro Único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BENEFÍCIO </a:t>
            </a:r>
            <a:r>
              <a:rPr lang="pt-BR" b="1" dirty="0"/>
              <a:t>DE PRESTAÇÃO CONTINUADA (BPC</a:t>
            </a:r>
            <a:r>
              <a:rPr lang="pt-BR" b="1" dirty="0" smtClean="0"/>
              <a:t>) </a:t>
            </a:r>
            <a:r>
              <a:rPr lang="pt-BR" b="1" dirty="0"/>
              <a:t>- </a:t>
            </a:r>
            <a:r>
              <a:rPr lang="pt-BR" dirty="0"/>
              <a:t>As famílias dos três processos de qualificação cadastral com beneficiários do </a:t>
            </a:r>
            <a:r>
              <a:rPr lang="pt-BR" dirty="0" smtClean="0"/>
              <a:t>BPC devem regularizar o cadastro único </a:t>
            </a:r>
            <a:r>
              <a:rPr lang="pt-BR" dirty="0"/>
              <a:t>até </a:t>
            </a:r>
            <a:r>
              <a:rPr lang="pt-BR" dirty="0" smtClean="0"/>
              <a:t>a </a:t>
            </a:r>
            <a:r>
              <a:rPr lang="pt-BR" dirty="0"/>
              <a:t>data </a:t>
            </a:r>
            <a:r>
              <a:rPr lang="pt-BR" dirty="0" smtClean="0"/>
              <a:t>limite (junho/24) ou </a:t>
            </a:r>
            <a:r>
              <a:rPr lang="pt-BR" dirty="0"/>
              <a:t>cadastro da família poderá ser excluído e, se isso ocorrer, o beneficiário do BPC poderá deixar </a:t>
            </a:r>
            <a:r>
              <a:rPr lang="pt-BR" dirty="0" smtClean="0"/>
              <a:t>de receber </a:t>
            </a:r>
            <a:r>
              <a:rPr lang="pt-BR" dirty="0"/>
              <a:t>o </a:t>
            </a:r>
            <a:r>
              <a:rPr lang="pt-BR" dirty="0" smtClean="0"/>
              <a:t>benefício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1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6" y="1436913"/>
            <a:ext cx="10864839" cy="44544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 QUE AINDA É POSSÍVEL FAZER PELAS FAMÍLIAS APÓS BLOQUEIO OU CANCELAMENTO DE BENEFÍCIOS?</a:t>
            </a: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D</a:t>
            </a:r>
            <a:r>
              <a:rPr lang="pt-BR" b="1" dirty="0" smtClean="0"/>
              <a:t>esbloqueio </a:t>
            </a:r>
            <a:r>
              <a:rPr lang="pt-BR" b="1" dirty="0"/>
              <a:t>do benefício </a:t>
            </a:r>
            <a:r>
              <a:rPr lang="pt-BR" b="1" dirty="0" smtClean="0"/>
              <a:t>nas </a:t>
            </a:r>
            <a:r>
              <a:rPr lang="pt-BR" b="1" dirty="0"/>
              <a:t>seguintes situações</a:t>
            </a:r>
            <a:r>
              <a:rPr lang="pt-BR" b="1" dirty="0" smtClean="0"/>
              <a:t>:</a:t>
            </a:r>
          </a:p>
          <a:p>
            <a:pPr algn="just">
              <a:buFontTx/>
              <a:buChar char="-"/>
            </a:pPr>
            <a:r>
              <a:rPr lang="pt-BR" dirty="0" smtClean="0"/>
              <a:t>Coordenador </a:t>
            </a:r>
            <a:r>
              <a:rPr lang="pt-BR" dirty="0"/>
              <a:t>Municipal: após regularizar o cadastro da família conforme os procedimentos indicados na </a:t>
            </a:r>
            <a:r>
              <a:rPr lang="pt-BR" dirty="0" smtClean="0"/>
              <a:t>Instrução Normativa.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/>
              <a:t>pela Senarc: em decorrência da regularização do cadastro da família, conforme tratamentos </a:t>
            </a:r>
            <a:r>
              <a:rPr lang="pt-BR" dirty="0" smtClean="0"/>
              <a:t>previstos na </a:t>
            </a:r>
            <a:r>
              <a:rPr lang="pt-BR" dirty="0"/>
              <a:t>Instrução Normativa</a:t>
            </a:r>
            <a:r>
              <a:rPr lang="pt-BR" dirty="0" smtClean="0"/>
              <a:t>.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5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7" y="1436913"/>
            <a:ext cx="10770710" cy="44544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 QUE AINDA É POSSÍVEL FAZER PELAS FAMÍLIAS APÓS BLOQUEIO OU CANCELAMENTO DE BENEFÍCIOS?</a:t>
            </a: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pt-BR" dirty="0" smtClean="0"/>
              <a:t>Reversão </a:t>
            </a:r>
            <a:r>
              <a:rPr lang="pt-BR" dirty="0"/>
              <a:t>de cancelamento do </a:t>
            </a:r>
            <a:r>
              <a:rPr lang="pt-BR" dirty="0" smtClean="0"/>
              <a:t>PBF: benefícios </a:t>
            </a:r>
            <a:r>
              <a:rPr lang="pt-BR" dirty="0"/>
              <a:t>cancelados por encerramento do prazo podem retornar ao PBF por </a:t>
            </a:r>
            <a:r>
              <a:rPr lang="pt-BR" dirty="0" smtClean="0"/>
              <a:t>reversão de </a:t>
            </a:r>
            <a:r>
              <a:rPr lang="pt-BR" dirty="0"/>
              <a:t>cancelamento em até 180 dias contados da data do cancelamento, a partir do atendimento de algumas </a:t>
            </a:r>
            <a:r>
              <a:rPr lang="pt-BR" dirty="0" smtClean="0"/>
              <a:t>condições.</a:t>
            </a:r>
            <a:endParaRPr lang="pt-BR" dirty="0"/>
          </a:p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2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336" y="1436913"/>
            <a:ext cx="10811051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TARIFA SOCIAL DE ENERGIA ELÉTRICA - As famílias com benefícios cancelados que, posteriormente, tenham os cadastros regularizados, deverão solicitar novamente os benefícios às distribuidoras </a:t>
            </a:r>
            <a:r>
              <a:rPr lang="pt-BR" dirty="0" smtClean="0"/>
              <a:t>de energia </a:t>
            </a:r>
            <a:r>
              <a:rPr lang="pt-BR" dirty="0"/>
              <a:t>elétrica </a:t>
            </a:r>
            <a:r>
              <a:rPr lang="pt-BR" dirty="0" smtClean="0"/>
              <a:t>ou </a:t>
            </a:r>
            <a:r>
              <a:rPr lang="pt-BR" dirty="0"/>
              <a:t>podem aguardar até que o processo </a:t>
            </a:r>
            <a:r>
              <a:rPr lang="pt-BR" dirty="0" smtClean="0"/>
              <a:t>de concessão </a:t>
            </a:r>
            <a:r>
              <a:rPr lang="pt-BR" dirty="0"/>
              <a:t>automático seja </a:t>
            </a:r>
            <a:r>
              <a:rPr lang="pt-BR" dirty="0" smtClean="0"/>
              <a:t>realizado.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Os detalhamentos para essas procedimentos operacionais estão descritos na </a:t>
            </a:r>
            <a:r>
              <a:rPr lang="pt-BR" sz="2400" dirty="0" smtClean="0"/>
              <a:t>INSTRUÇÃO NORMATIVA CONJUNTA SAGICAD/SENARC/SNAS/MDS nº 02, DE 06 DE MARÇO DE 2023.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03588" y="1758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5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35" y="1436913"/>
            <a:ext cx="10569388" cy="4454435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 </a:t>
            </a:r>
            <a:r>
              <a:rPr lang="pt-BR" dirty="0"/>
              <a:t>famílias com beneficiários do BPC são um público prioritário para a Busca Ativa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Nas </a:t>
            </a:r>
            <a:r>
              <a:rPr lang="pt-BR" dirty="0"/>
              <a:t>listas de famílias</a:t>
            </a:r>
            <a:r>
              <a:rPr lang="pt-BR" dirty="0" smtClean="0"/>
              <a:t>, há </a:t>
            </a:r>
            <a:r>
              <a:rPr lang="pt-BR" dirty="0"/>
              <a:t>marcação específica dos beneficiários do BPC, </a:t>
            </a:r>
            <a:r>
              <a:rPr lang="pt-BR" dirty="0" smtClean="0"/>
              <a:t>para serem </a:t>
            </a:r>
            <a:r>
              <a:rPr lang="pt-BR" dirty="0"/>
              <a:t>selecionados e atendidos prioritariamente pelas gestões municipais</a:t>
            </a:r>
            <a:r>
              <a:rPr lang="pt-BR" dirty="0" smtClean="0"/>
              <a:t>. Conforme </a:t>
            </a:r>
            <a:r>
              <a:rPr lang="pt-BR" dirty="0"/>
              <a:t>legislação do BPC, é obrigatório informar no Cadastro Único o CPF de todos os componentes das famílias de beneficiários do BPC no processo </a:t>
            </a:r>
            <a:r>
              <a:rPr lang="pt-BR" dirty="0" smtClean="0"/>
              <a:t>de atualização cadastral. A </a:t>
            </a:r>
            <a:r>
              <a:rPr lang="pt-BR" dirty="0"/>
              <a:t>atualização dos cadastros das famílias dos beneficiários do BPC deve seguir os conceitos e regras do Cadastro </a:t>
            </a:r>
            <a:r>
              <a:rPr lang="pt-BR" dirty="0" smtClean="0"/>
              <a:t>Único</a:t>
            </a:r>
            <a:r>
              <a:rPr lang="pt-BR" dirty="0"/>
              <a:t>.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90" y="1334815"/>
            <a:ext cx="3438442" cy="80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6914" y="1651518"/>
            <a:ext cx="10459616" cy="4525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 Instrução Operacional no seu artigo 1º, Define </a:t>
            </a:r>
            <a:r>
              <a:rPr lang="pt-BR" dirty="0"/>
              <a:t>na forma dos anexos, os procedimentos operacionais, o cronograma e as repercussões nos programas sociais </a:t>
            </a:r>
            <a:r>
              <a:rPr lang="pt-BR" dirty="0" smtClean="0"/>
              <a:t>relativos </a:t>
            </a:r>
            <a:r>
              <a:rPr lang="pt-BR" dirty="0"/>
              <a:t>à ação de </a:t>
            </a:r>
            <a:r>
              <a:rPr lang="pt-BR" dirty="0" smtClean="0"/>
              <a:t>Qualificação </a:t>
            </a:r>
            <a:r>
              <a:rPr lang="pt-BR" dirty="0"/>
              <a:t>do </a:t>
            </a:r>
            <a:r>
              <a:rPr lang="pt-BR" dirty="0" smtClean="0"/>
              <a:t>Cadastro Único </a:t>
            </a:r>
            <a:r>
              <a:rPr lang="pt-BR" dirty="0"/>
              <a:t>de 2023, que </a:t>
            </a:r>
            <a:r>
              <a:rPr lang="pt-BR" dirty="0" smtClean="0"/>
              <a:t>engloba três processos:</a:t>
            </a:r>
          </a:p>
          <a:p>
            <a:r>
              <a:rPr lang="pt-BR" dirty="0" smtClean="0"/>
              <a:t> Averiguação </a:t>
            </a:r>
            <a:r>
              <a:rPr lang="pt-BR" dirty="0"/>
              <a:t>Cadastral de </a:t>
            </a:r>
            <a:r>
              <a:rPr lang="pt-BR" dirty="0" smtClean="0"/>
              <a:t>Renda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/>
              <a:t>Averiguação Cadastral Unipessoal </a:t>
            </a:r>
            <a:r>
              <a:rPr lang="pt-BR" dirty="0" smtClean="0"/>
              <a:t>e</a:t>
            </a:r>
          </a:p>
          <a:p>
            <a:r>
              <a:rPr lang="pt-BR" dirty="0" smtClean="0"/>
              <a:t> </a:t>
            </a:r>
            <a:r>
              <a:rPr lang="pt-BR" dirty="0"/>
              <a:t>Revisão Cadastral,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Essas ações estão voltadas </a:t>
            </a:r>
            <a:r>
              <a:rPr lang="pt-BR" dirty="0"/>
              <a:t>para famílias e </a:t>
            </a:r>
            <a:r>
              <a:rPr lang="pt-BR" dirty="0" smtClean="0"/>
              <a:t>pessoas inscritas </a:t>
            </a:r>
            <a:r>
              <a:rPr lang="pt-BR" dirty="0"/>
              <a:t>no Cadastro Único para Programas Sociais do Governo Federal (CadÚnico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56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35" y="1436913"/>
            <a:ext cx="10569388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Ficha de Exclusão de Pessoa deve ser assinada pelo RF ou pelo Representante Legal (RL) e arquivada por cinco anos junto ao formulário da família. É </a:t>
            </a:r>
            <a:r>
              <a:rPr lang="pt-BR" dirty="0" smtClean="0"/>
              <a:t>importante esclarecer </a:t>
            </a:r>
            <a:r>
              <a:rPr lang="pt-BR" dirty="0"/>
              <a:t>ao RF ou RL que um componente da família poderá ser excluído apenas nos seguintes casos: em caso de óbito, se não morar mais no mesmo domicílio, ou </a:t>
            </a:r>
            <a:r>
              <a:rPr lang="pt-BR" dirty="0" smtClean="0"/>
              <a:t>se não </a:t>
            </a:r>
            <a:r>
              <a:rPr lang="pt-BR" dirty="0"/>
              <a:t>compartilhar mais renda ou gerar despesas para a família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Caso persistam dúvidas sobre a veracidade dos dados informados pelas famílias, o entrevistador poderá solicitar ao RF ou ao RL que assine termo específico, </a:t>
            </a:r>
            <a:r>
              <a:rPr lang="pt-BR" dirty="0" smtClean="0"/>
              <a:t>por meio </a:t>
            </a:r>
            <a:r>
              <a:rPr lang="pt-BR" dirty="0"/>
              <a:t>do qual assuma a responsabilidade pela veracidade das informações </a:t>
            </a:r>
            <a:r>
              <a:rPr lang="pt-BR" dirty="0" smtClean="0"/>
              <a:t>coletadas (Anexo </a:t>
            </a:r>
            <a:r>
              <a:rPr lang="pt-BR" dirty="0"/>
              <a:t>III </a:t>
            </a:r>
            <a:r>
              <a:rPr lang="pt-BR" dirty="0" smtClean="0"/>
              <a:t>da </a:t>
            </a:r>
            <a:r>
              <a:rPr lang="pt-BR" dirty="0"/>
              <a:t>Instrução Normativa consta sugestão de modelo deste </a:t>
            </a:r>
            <a:r>
              <a:rPr lang="pt-BR" dirty="0" smtClean="0"/>
              <a:t>termo).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002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35" y="1436913"/>
            <a:ext cx="10569388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b="1" dirty="0"/>
              <a:t>Atenção! </a:t>
            </a:r>
            <a:endParaRPr lang="pt-BR" sz="4000" b="1" dirty="0" smtClean="0"/>
          </a:p>
          <a:p>
            <a:pPr marL="0" indent="0" algn="just">
              <a:buNone/>
            </a:pPr>
            <a:r>
              <a:rPr lang="pt-BR" dirty="0" smtClean="0"/>
              <a:t>Recomenda-se </a:t>
            </a:r>
            <a:r>
              <a:rPr lang="pt-BR" dirty="0"/>
              <a:t>que a atualização cadastral de famílias pertencentes aos Grupos Populacionais, Tradicionais e Específicos (GPTE), com pessoas idosas e </a:t>
            </a:r>
            <a:r>
              <a:rPr lang="pt-BR" dirty="0" smtClean="0"/>
              <a:t>com pessoas </a:t>
            </a:r>
            <a:r>
              <a:rPr lang="pt-BR" dirty="0"/>
              <a:t>com deficiência seja realizada por meio de visita domiciliar,, bem como, no caso específico da Averiguação Cadastral Unipessoal, sejam priorizadas na </a:t>
            </a:r>
            <a:r>
              <a:rPr lang="pt-BR" dirty="0" smtClean="0"/>
              <a:t>visita domiciliar </a:t>
            </a:r>
            <a:r>
              <a:rPr lang="pt-BR" dirty="0"/>
              <a:t>aquelas pessoas com mais de 50 anos.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99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35" y="1436913"/>
            <a:ext cx="10569388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 smtClean="0"/>
              <a:t>É essencial que os trabalhadores do Cadastro Único tenho amplo conhecimento sobre as legislações e o empoderamento sobre esse conhecimento, entendendo que</a:t>
            </a:r>
            <a:r>
              <a:rPr lang="pt-BR" dirty="0"/>
              <a:t>, </a:t>
            </a:r>
            <a:r>
              <a:rPr lang="pt-BR" dirty="0" smtClean="0"/>
              <a:t>conforme o DECRETO </a:t>
            </a:r>
            <a:r>
              <a:rPr lang="pt-BR" dirty="0"/>
              <a:t>Nº 11.016, DE 29 DE MARÇO DE 2022, </a:t>
            </a:r>
            <a:r>
              <a:rPr lang="pt-BR" dirty="0" smtClean="0"/>
              <a:t>o </a:t>
            </a:r>
            <a:r>
              <a:rPr lang="pt-BR" dirty="0"/>
              <a:t>CadÚnico é instrumento de coleta, processamento, sistematização e disseminação de informações, com a finalidade de realizar a identificação e a caracterização socioeconômica das famílias de baixa renda que residem no território nacional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>§ 2º O CadÚnico será utilizado para o acesso e a integração de programas sociais do Governo federal destinados ao atendimento do público de que trata </a:t>
            </a:r>
            <a:r>
              <a:rPr lang="pt-BR" dirty="0" smtClean="0"/>
              <a:t>o caput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656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0235" y="1436913"/>
            <a:ext cx="10569388" cy="44544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dirty="0"/>
              <a:t>Coordenadoria de Proteção Social Básica</a:t>
            </a:r>
            <a:br>
              <a:rPr lang="pt-BR" dirty="0"/>
            </a:br>
            <a:r>
              <a:rPr lang="pt-BR" dirty="0"/>
              <a:t>Coordenação do Cadastro Único e Programa Auxílio Brasil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Coordenadora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Kamilla Nunes</a:t>
            </a:r>
            <a:br>
              <a:rPr lang="pt-BR" dirty="0"/>
            </a:br>
            <a:r>
              <a:rPr lang="pt-BR" b="1" dirty="0"/>
              <a:t>Técnicos: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Edna Paula – Elza – Evelyse </a:t>
            </a:r>
            <a:r>
              <a:rPr lang="pt-BR" dirty="0" smtClean="0"/>
              <a:t>– Flávia - Renan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Apoio Técnico:</a:t>
            </a:r>
            <a:br>
              <a:rPr lang="pt-BR" dirty="0"/>
            </a:br>
            <a:r>
              <a:rPr lang="pt-BR" dirty="0" smtClean="0"/>
              <a:t>Madalena/Laís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E-mail: pbf@sead.ms.gov.br</a:t>
            </a:r>
            <a:br>
              <a:rPr lang="pt-BR" dirty="0"/>
            </a:br>
            <a:r>
              <a:rPr lang="pt-BR" dirty="0"/>
              <a:t>Telefone: 67 3318-4134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25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217" y="1985554"/>
            <a:ext cx="10672354" cy="33702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b="1" dirty="0"/>
              <a:t>A </a:t>
            </a:r>
            <a:r>
              <a:rPr lang="pt-BR" sz="3200" b="1" dirty="0" smtClean="0"/>
              <a:t>qualificação </a:t>
            </a:r>
            <a:r>
              <a:rPr lang="pt-BR" sz="3200" b="1" dirty="0"/>
              <a:t>do Cadastro Único para Programas Sociais do Governo Federal (Cadastro Único) é essencial para que os dados cadastrais </a:t>
            </a:r>
            <a:r>
              <a:rPr lang="pt-BR" sz="3200" b="1" dirty="0" smtClean="0"/>
              <a:t>reflitam </a:t>
            </a:r>
            <a:r>
              <a:rPr lang="pt-BR" sz="3200" b="1" dirty="0"/>
              <a:t>a realidade </a:t>
            </a:r>
            <a:r>
              <a:rPr lang="pt-BR" sz="3200" b="1" dirty="0" smtClean="0"/>
              <a:t>das famílias </a:t>
            </a:r>
            <a:r>
              <a:rPr lang="pt-BR" sz="3200" b="1" dirty="0"/>
              <a:t>e pessoas cadastradas e possam ser usados para a formulação, a implementação, o monitoramento e avaliação de </a:t>
            </a:r>
            <a:r>
              <a:rPr lang="pt-BR" sz="3200" b="1" dirty="0" smtClean="0"/>
              <a:t>políticas </a:t>
            </a:r>
            <a:r>
              <a:rPr lang="pt-BR" sz="3200" b="1" dirty="0"/>
              <a:t>públicas.</a:t>
            </a: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9020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217" y="1632857"/>
            <a:ext cx="10659292" cy="4180114"/>
          </a:xfrm>
        </p:spPr>
        <p:txBody>
          <a:bodyPr>
            <a:noAutofit/>
          </a:bodyPr>
          <a:lstStyle/>
          <a:p>
            <a:pPr algn="just"/>
            <a:r>
              <a:rPr lang="pt-BR" b="1" dirty="0"/>
              <a:t>Averiguação Cadastral de Renda (AVERENDA23</a:t>
            </a:r>
            <a:r>
              <a:rPr lang="pt-BR" b="1" dirty="0" smtClean="0"/>
              <a:t>)</a:t>
            </a:r>
            <a:r>
              <a:rPr lang="pt-BR" dirty="0" smtClean="0"/>
              <a:t> </a:t>
            </a:r>
            <a:r>
              <a:rPr lang="pt-BR" b="1" dirty="0" smtClean="0"/>
              <a:t>-</a:t>
            </a:r>
            <a:r>
              <a:rPr lang="pt-BR" dirty="0" smtClean="0"/>
              <a:t> comparação </a:t>
            </a:r>
            <a:r>
              <a:rPr lang="pt-BR" dirty="0"/>
              <a:t>entre a renda declarada pelas famílias para o Cadastro Único e a renda </a:t>
            </a:r>
            <a:r>
              <a:rPr lang="pt-BR" dirty="0" smtClean="0"/>
              <a:t>contida em outras bases </a:t>
            </a:r>
            <a:r>
              <a:rPr lang="pt-BR" dirty="0"/>
              <a:t>de dados do Governo Federal para </a:t>
            </a:r>
            <a:r>
              <a:rPr lang="pt-BR" dirty="0" smtClean="0"/>
              <a:t>identificação </a:t>
            </a:r>
            <a:r>
              <a:rPr lang="pt-BR" dirty="0"/>
              <a:t>e tratamento de divergências;</a:t>
            </a:r>
          </a:p>
          <a:p>
            <a:pPr algn="just"/>
            <a:r>
              <a:rPr lang="pt-BR" b="1" dirty="0"/>
              <a:t>Averiguação Cadastral Unipessoal (AVEUNI23</a:t>
            </a:r>
            <a:r>
              <a:rPr lang="pt-BR" b="1" dirty="0" smtClean="0"/>
              <a:t>) -</a:t>
            </a:r>
            <a:r>
              <a:rPr lang="pt-BR" dirty="0" smtClean="0"/>
              <a:t> selecionados </a:t>
            </a:r>
            <a:r>
              <a:rPr lang="pt-BR" dirty="0"/>
              <a:t>os registros unipessoais, ou seja, aqueles em que somente uma pessoa está </a:t>
            </a:r>
            <a:r>
              <a:rPr lang="pt-BR" dirty="0" smtClean="0"/>
              <a:t>cadastrada, para </a:t>
            </a:r>
            <a:r>
              <a:rPr lang="pt-BR" dirty="0"/>
              <a:t>a </a:t>
            </a:r>
            <a:r>
              <a:rPr lang="pt-BR" dirty="0" smtClean="0"/>
              <a:t>verificação </a:t>
            </a:r>
            <a:r>
              <a:rPr lang="pt-BR" dirty="0"/>
              <a:t>da composição familiar;</a:t>
            </a:r>
          </a:p>
          <a:p>
            <a:pPr algn="just"/>
            <a:r>
              <a:rPr lang="pt-BR" b="1" dirty="0"/>
              <a:t>Revisão Cadastral (REV23</a:t>
            </a:r>
            <a:r>
              <a:rPr lang="pt-BR" b="1" dirty="0" smtClean="0"/>
              <a:t>) - </a:t>
            </a:r>
            <a:r>
              <a:rPr lang="pt-BR" dirty="0" smtClean="0"/>
              <a:t>trata </a:t>
            </a:r>
            <a:r>
              <a:rPr lang="pt-BR" dirty="0"/>
              <a:t>dos registros desatualizados, ou seja, que foram atualizados pela </a:t>
            </a:r>
            <a:r>
              <a:rPr lang="pt-BR" dirty="0" smtClean="0"/>
              <a:t>última </a:t>
            </a:r>
            <a:r>
              <a:rPr lang="pt-BR" dirty="0"/>
              <a:t>vez há mais de dois anos, e </a:t>
            </a:r>
            <a:r>
              <a:rPr lang="pt-BR" dirty="0" smtClean="0"/>
              <a:t>estimula </a:t>
            </a:r>
            <a:r>
              <a:rPr lang="pt-BR" dirty="0"/>
              <a:t>a </a:t>
            </a:r>
            <a:r>
              <a:rPr lang="pt-BR" dirty="0" smtClean="0"/>
              <a:t>atualização cadastral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338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217" y="1632857"/>
            <a:ext cx="10567852" cy="41801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/>
              <a:t>Os três processos possuem </a:t>
            </a:r>
            <a:r>
              <a:rPr lang="pt-BR" dirty="0" smtClean="0"/>
              <a:t>reflexos </a:t>
            </a:r>
            <a:r>
              <a:rPr lang="pt-BR" dirty="0"/>
              <a:t>nos programas sociais direcionados a famílias de baixa renda, principalmente no Programa Bolsa Família (PBF), na Tarifa Social </a:t>
            </a:r>
            <a:r>
              <a:rPr lang="pt-BR" dirty="0" smtClean="0"/>
              <a:t>de Energia </a:t>
            </a:r>
            <a:r>
              <a:rPr lang="pt-BR" dirty="0"/>
              <a:t>Elétrica (TSEE), e no </a:t>
            </a:r>
            <a:r>
              <a:rPr lang="pt-BR" dirty="0" smtClean="0"/>
              <a:t>Benefício </a:t>
            </a:r>
            <a:r>
              <a:rPr lang="pt-BR" dirty="0"/>
              <a:t>de Prestação </a:t>
            </a:r>
            <a:r>
              <a:rPr lang="pt-BR" dirty="0" smtClean="0"/>
              <a:t>Continuada </a:t>
            </a:r>
            <a:r>
              <a:rPr lang="pt-BR" dirty="0"/>
              <a:t>da Assistência Social (BPC</a:t>
            </a:r>
            <a:r>
              <a:rPr lang="pt-BR" dirty="0" smtClean="0"/>
              <a:t>).</a:t>
            </a:r>
          </a:p>
          <a:p>
            <a:pPr marL="0" indent="0" algn="ctr">
              <a:buNone/>
            </a:pPr>
            <a:r>
              <a:rPr lang="pt-BR" b="1" dirty="0" smtClean="0"/>
              <a:t>QUAIS OS REGISTROS </a:t>
            </a:r>
            <a:r>
              <a:rPr lang="pt-BR" b="1" dirty="0"/>
              <a:t>INCLUÍDOS NA </a:t>
            </a:r>
            <a:r>
              <a:rPr lang="pt-BR" b="1" dirty="0" smtClean="0"/>
              <a:t>AÇÃO?</a:t>
            </a:r>
          </a:p>
          <a:p>
            <a:pPr marL="0" indent="0" algn="just">
              <a:buNone/>
            </a:pPr>
            <a:r>
              <a:rPr lang="pt-BR" dirty="0" smtClean="0"/>
              <a:t>Em cada processo foram selecionados parâmetros e bases de dados para cruzamento das informações, os quais grande parte das famílias não tem conhecimento, mas integram o sistema de monitoramento e fiscalização da base de dados do Cadastro Único. São elas:</a:t>
            </a:r>
          </a:p>
        </p:txBody>
      </p:sp>
    </p:spTree>
    <p:extLst>
      <p:ext uri="{BB962C8B-B14F-4D97-AF65-F5344CB8AC3E}">
        <p14:creationId xmlns:p14="http://schemas.microsoft.com/office/powerpoint/2010/main" val="5553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2148" y="1685108"/>
            <a:ext cx="10763794" cy="41801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FF0000"/>
                </a:solidFill>
              </a:rPr>
              <a:t>Averiguação Cadastral de Renda </a:t>
            </a:r>
            <a:r>
              <a:rPr lang="pt-BR" dirty="0"/>
              <a:t>- famílias que apresentaram divergência entre os dados de renda do Cadastro Único e os dados </a:t>
            </a:r>
            <a:r>
              <a:rPr lang="pt-BR" dirty="0" smtClean="0"/>
              <a:t>de renda </a:t>
            </a:r>
            <a:r>
              <a:rPr lang="pt-BR" dirty="0"/>
              <a:t>advinda de trabalho formal ou de recebimento de </a:t>
            </a:r>
            <a:r>
              <a:rPr lang="pt-BR" dirty="0" smtClean="0"/>
              <a:t>benefícios </a:t>
            </a:r>
            <a:r>
              <a:rPr lang="pt-BR" dirty="0"/>
              <a:t>constantes no Cadastro Nacional de Informações Sociais (CNIS), nas seguintes condições</a:t>
            </a:r>
            <a:r>
              <a:rPr lang="pt-BR" dirty="0" smtClean="0"/>
              <a:t>:</a:t>
            </a:r>
          </a:p>
          <a:p>
            <a:pPr algn="just"/>
            <a:r>
              <a:rPr lang="pt-BR" b="1" dirty="0" smtClean="0"/>
              <a:t>Famílias beneficiárias </a:t>
            </a:r>
            <a:r>
              <a:rPr lang="pt-BR" dirty="0"/>
              <a:t>do Programa Bolsa Família, que, de acordo com as rendas apuradas no CNIS, têm renda familiar per capita mensal acima daquela </a:t>
            </a:r>
            <a:r>
              <a:rPr lang="pt-BR" dirty="0" smtClean="0"/>
              <a:t>definida </a:t>
            </a:r>
            <a:r>
              <a:rPr lang="pt-BR" dirty="0"/>
              <a:t>para </a:t>
            </a:r>
            <a:r>
              <a:rPr lang="pt-BR" dirty="0" smtClean="0"/>
              <a:t>sua permanência </a:t>
            </a:r>
            <a:r>
              <a:rPr lang="pt-BR" dirty="0"/>
              <a:t>no referido programa</a:t>
            </a:r>
            <a:r>
              <a:rPr lang="pt-BR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458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3588" y="1423850"/>
            <a:ext cx="10816046" cy="4454435"/>
          </a:xfrm>
        </p:spPr>
        <p:txBody>
          <a:bodyPr>
            <a:noAutofit/>
          </a:bodyPr>
          <a:lstStyle/>
          <a:p>
            <a:pPr algn="just"/>
            <a:r>
              <a:rPr lang="pt-BR" b="1" dirty="0" smtClean="0"/>
              <a:t>Famílias </a:t>
            </a:r>
            <a:r>
              <a:rPr lang="pt-BR" b="1" dirty="0"/>
              <a:t>não </a:t>
            </a:r>
            <a:r>
              <a:rPr lang="pt-BR" b="1" dirty="0" smtClean="0"/>
              <a:t>beneficiárias </a:t>
            </a:r>
            <a:r>
              <a:rPr lang="pt-BR" dirty="0"/>
              <a:t>do Programa Bolsa Família, que, de </a:t>
            </a:r>
            <a:r>
              <a:rPr lang="pt-BR" dirty="0" smtClean="0"/>
              <a:t>acordo com as rendas apuradas no CNIS, têm renda familiar mensal per capita acima daquela definida para o seu ingresso no referido programa;</a:t>
            </a:r>
          </a:p>
          <a:p>
            <a:pPr algn="just"/>
            <a:r>
              <a:rPr lang="pt-BR" dirty="0" smtClean="0"/>
              <a:t>foram incluídos achados de indícios de divergência de renda apontados pela Controladoria Geral da União (CGU).</a:t>
            </a:r>
          </a:p>
          <a:p>
            <a:pPr marL="0" indent="0" algn="just">
              <a:buNone/>
            </a:pPr>
            <a:r>
              <a:rPr lang="pt-BR" dirty="0" smtClean="0"/>
              <a:t>Os parâmetros ou bases usados para identificar essas famílias foram os seguintes: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Salário mínimo de R$ 1.302, sendo ½ salário mínimo igual a R$ 651;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dirty="0" smtClean="0"/>
              <a:t>Linha de pobreza de R$ 210;</a:t>
            </a:r>
          </a:p>
          <a:p>
            <a:pPr marL="514350" indent="-514350" algn="just">
              <a:buFont typeface="+mj-lt"/>
              <a:buAutoNum type="arabicPeriod"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47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8759" y="365125"/>
            <a:ext cx="9927771" cy="94116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INSTRUÇÃO NORMATIVA CONJUNTA SAGICAD/SENARC/SNAS/MDS Nº 02, DE 06 DE MARÇO DE 2023.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0343" y="1463039"/>
            <a:ext cx="10459616" cy="4454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dirty="0" smtClean="0"/>
              <a:t>3.  Base </a:t>
            </a:r>
            <a:r>
              <a:rPr lang="pt-BR" dirty="0"/>
              <a:t>do Cadastro Único de dezembro de 2022;</a:t>
            </a:r>
          </a:p>
          <a:p>
            <a:pPr marL="0" indent="0" algn="just">
              <a:buNone/>
            </a:pPr>
            <a:r>
              <a:rPr lang="pt-BR" dirty="0" smtClean="0"/>
              <a:t>4. Folha </a:t>
            </a:r>
            <a:r>
              <a:rPr lang="pt-BR" dirty="0"/>
              <a:t>do Programa Auxílio Brasil (antecessor do Programa Bolsa Família) de janeiro de </a:t>
            </a:r>
            <a:r>
              <a:rPr lang="pt-BR" dirty="0" smtClean="0"/>
              <a:t>2023;</a:t>
            </a:r>
            <a:endParaRPr lang="pt-BR" dirty="0"/>
          </a:p>
          <a:p>
            <a:pPr marL="514350" indent="-514350" algn="just">
              <a:buAutoNum type="arabicPeriod" startAt="5"/>
            </a:pPr>
            <a:r>
              <a:rPr lang="pt-BR" dirty="0" smtClean="0"/>
              <a:t>Base </a:t>
            </a:r>
            <a:r>
              <a:rPr lang="pt-BR" dirty="0"/>
              <a:t>do </a:t>
            </a:r>
            <a:r>
              <a:rPr lang="pt-BR" dirty="0" smtClean="0"/>
              <a:t>CNIS;</a:t>
            </a:r>
          </a:p>
          <a:p>
            <a:pPr marL="514350" indent="-514350" algn="just">
              <a:buAutoNum type="arabicPeriod" startAt="5"/>
            </a:pPr>
            <a:r>
              <a:rPr lang="pt-BR" dirty="0" smtClean="0"/>
              <a:t>Base </a:t>
            </a:r>
            <a:r>
              <a:rPr lang="pt-BR" dirty="0"/>
              <a:t>da </a:t>
            </a:r>
            <a:r>
              <a:rPr lang="pt-BR" dirty="0" smtClean="0"/>
              <a:t>CGU.</a:t>
            </a:r>
          </a:p>
        </p:txBody>
      </p:sp>
    </p:spTree>
    <p:extLst>
      <p:ext uri="{BB962C8B-B14F-4D97-AF65-F5344CB8AC3E}">
        <p14:creationId xmlns:p14="http://schemas.microsoft.com/office/powerpoint/2010/main" val="29038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2798</Words>
  <Application>Microsoft Office PowerPoint</Application>
  <PresentationFormat>Personalizar</PresentationFormat>
  <Paragraphs>246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Apresentação do PowerPoint</vt:lpstr>
      <vt:lpstr>Apresentação do PowerPoint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  <vt:lpstr>INSTRUÇÃO NORMATIVA CONJUNTA SAGICAD/SENARC/SNAS/MDS Nº 02, DE 06 DE MARÇO DE 2023.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Sousa Araujo</dc:creator>
  <cp:lastModifiedBy>SEDHAST</cp:lastModifiedBy>
  <cp:revision>51</cp:revision>
  <dcterms:created xsi:type="dcterms:W3CDTF">2022-11-29T12:06:24Z</dcterms:created>
  <dcterms:modified xsi:type="dcterms:W3CDTF">2023-04-17T14:16:06Z</dcterms:modified>
</cp:coreProperties>
</file>