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57" r:id="rId3"/>
    <p:sldId id="266" r:id="rId4"/>
    <p:sldId id="280" r:id="rId5"/>
    <p:sldId id="288" r:id="rId6"/>
    <p:sldId id="287" r:id="rId7"/>
    <p:sldId id="289" r:id="rId8"/>
    <p:sldId id="290" r:id="rId9"/>
    <p:sldId id="291" r:id="rId10"/>
    <p:sldId id="292" r:id="rId11"/>
    <p:sldId id="293" r:id="rId12"/>
    <p:sldId id="296" r:id="rId13"/>
    <p:sldId id="297" r:id="rId14"/>
    <p:sldId id="269" r:id="rId15"/>
    <p:sldId id="29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9900"/>
    <a:srgbClr val="0000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65EF4-7B5F-4DEF-B214-D18EC87AA1FF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6ED81-3E1F-4D64-BD9A-A0B1D46B682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1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3EA1-7093-473B-BCCC-DCAB84243D8D}" type="datetimeFigureOut">
              <a:rPr lang="pt-BR" smtClean="0"/>
              <a:pPr/>
              <a:t>02/08/2021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44A19-FB99-48D0-AFFF-DB42E981514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omissaointersetorialms05@hotmail.c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hyperlink" Target="mailto:taniacomerlato@yahoo.com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0375" y="281859"/>
            <a:ext cx="7924800" cy="5823792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CC3300"/>
                </a:solidFill>
              </a:rPr>
              <a:t>“O papel da Comissão </a:t>
            </a:r>
            <a:r>
              <a:rPr lang="pt-BR" sz="3600" b="1" dirty="0" err="1">
                <a:solidFill>
                  <a:srgbClr val="CC3300"/>
                </a:solidFill>
              </a:rPr>
              <a:t>Intersetorial</a:t>
            </a:r>
            <a:r>
              <a:rPr lang="pt-BR" sz="3600" b="1" dirty="0">
                <a:solidFill>
                  <a:srgbClr val="CC3300"/>
                </a:solidFill>
              </a:rPr>
              <a:t> de Enfrentamento ao Abuso e Exploração Sexual de Crianças e Adolescentes e a Interface com a Escuta Especializada ”</a:t>
            </a:r>
            <a:br>
              <a:rPr lang="pt-BR" sz="3600" b="1" dirty="0">
                <a:solidFill>
                  <a:srgbClr val="CC3300"/>
                </a:solidFill>
              </a:rPr>
            </a:br>
            <a:br>
              <a:rPr lang="pt-BR" sz="3600" b="1" dirty="0">
                <a:solidFill>
                  <a:srgbClr val="FF0000"/>
                </a:solidFill>
              </a:rPr>
            </a:br>
            <a:endParaRPr lang="pt-BR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Exibindo logo brasão oficial horizontal (1)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Exibindo logo brasão oficial horizontal (1)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792914"/>
            <a:ext cx="6588224" cy="832447"/>
          </a:xfrm>
          <a:prstGeom prst="rect">
            <a:avLst/>
          </a:prstGeom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79512" y="5854016"/>
          <a:ext cx="1080120" cy="722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7254240" imgH="4849368" progId="">
                  <p:embed/>
                </p:oleObj>
              </mc:Choice>
              <mc:Fallback>
                <p:oleObj r:id="rId3" imgW="7254240" imgH="4849368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854016"/>
                        <a:ext cx="1080120" cy="722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tângulo 8"/>
          <p:cNvSpPr/>
          <p:nvPr/>
        </p:nvSpPr>
        <p:spPr>
          <a:xfrm>
            <a:off x="1331640" y="5805264"/>
            <a:ext cx="1277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dirty="0"/>
              <a:t> SPPM/MS </a:t>
            </a:r>
          </a:p>
        </p:txBody>
      </p:sp>
      <p:sp>
        <p:nvSpPr>
          <p:cNvPr id="8" name="Retângulo 7"/>
          <p:cNvSpPr/>
          <p:nvPr/>
        </p:nvSpPr>
        <p:spPr>
          <a:xfrm>
            <a:off x="164961" y="5792914"/>
            <a:ext cx="8979039" cy="832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898813"/>
              </p:ext>
            </p:extLst>
          </p:nvPr>
        </p:nvGraphicFramePr>
        <p:xfrm>
          <a:off x="2003764" y="4293096"/>
          <a:ext cx="4875324" cy="1654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9680760" imgH="2950200" progId="">
                  <p:embed/>
                </p:oleObj>
              </mc:Choice>
              <mc:Fallback>
                <p:oleObj r:id="rId5" imgW="9680760" imgH="2950200" progId="">
                  <p:embed/>
                  <p:pic>
                    <p:nvPicPr>
                      <p:cNvPr id="1024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764" y="4293096"/>
                        <a:ext cx="4875324" cy="1654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0181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048672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pt-BR" sz="2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Equipe</a:t>
            </a:r>
            <a:endParaRPr lang="pt-BR" sz="2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composição da equipe multiprofissional deve contemplar a diversidade das parcerias estabelecidas (saúde, justiça, psicossocial, educação, etc.) com definição clara de papéis e atribuições, profissionais com perfil voltado ao enfrentamento as violências.</a:t>
            </a: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 equipe multiprofissional será responsável pela instituição dos protocolos de atendimento e acompanhamento, pela implementação do banco de dados de registro, controle e monitoramento dos atendimentos, bem como pela avaliação periódica das ações. </a:t>
            </a:r>
          </a:p>
          <a:p>
            <a:pPr marL="0" indent="0">
              <a:buNone/>
            </a:pP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300" b="1" dirty="0">
                <a:latin typeface="Arial" panose="020B0604020202020204" pitchFamily="34" charset="0"/>
                <a:cs typeface="Arial" panose="020B0604020202020204" pitchFamily="34" charset="0"/>
              </a:rPr>
              <a:t>Serviços a serem ofertados: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Assistência jurídica;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Estudo psicossocial;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Avaliação psicológica; 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Acompanhamento psicológico; 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Escuta especializada /Depoimento especial;  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Assistência </a:t>
            </a:r>
            <a:r>
              <a:rPr lang="pt-BR" sz="2300" dirty="0" err="1">
                <a:latin typeface="Arial" panose="020B0604020202020204" pitchFamily="34" charset="0"/>
                <a:cs typeface="Arial" panose="020B0604020202020204" pitchFamily="34" charset="0"/>
              </a:rPr>
              <a:t>socioassistencial</a:t>
            </a:r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Atendimento de saúde;</a:t>
            </a:r>
          </a:p>
          <a:p>
            <a:r>
              <a:rPr lang="pt-BR" sz="2300" dirty="0">
                <a:latin typeface="Arial" panose="020B0604020202020204" pitchFamily="34" charset="0"/>
                <a:cs typeface="Arial" panose="020B0604020202020204" pitchFamily="34" charset="0"/>
              </a:rPr>
              <a:t>Perícia – IMOL</a:t>
            </a:r>
          </a:p>
          <a:p>
            <a:pPr marL="0" indent="0">
              <a:buNone/>
            </a:pPr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3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 prioridade deve ser sempre o bem-estar e a proteção integral da criança e do adolescente. </a:t>
            </a:r>
          </a:p>
          <a:p>
            <a:endParaRPr lang="pt-BR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577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BR" b="1" dirty="0"/>
              <a:t>        </a:t>
            </a:r>
          </a:p>
          <a:p>
            <a:pPr marL="0" indent="0">
              <a:buNone/>
            </a:pPr>
            <a:r>
              <a:rPr lang="pt-BR" b="1" dirty="0"/>
              <a:t>Instituições Integrantes e Parceiras da</a:t>
            </a:r>
            <a:r>
              <a:rPr lang="pt-BR" sz="3400" dirty="0"/>
              <a:t> rede Campo Grande  e MS</a:t>
            </a:r>
          </a:p>
          <a:p>
            <a:pPr lvl="0"/>
            <a:r>
              <a:rPr lang="pt-BR" sz="3800" dirty="0"/>
              <a:t>CEDCA/MS.</a:t>
            </a:r>
          </a:p>
          <a:p>
            <a:r>
              <a:rPr lang="en-US" sz="3800" dirty="0"/>
              <a:t>CMDCA – Campo Grande</a:t>
            </a:r>
            <a:endParaRPr lang="pt-BR" sz="3800" dirty="0"/>
          </a:p>
          <a:p>
            <a:pPr lvl="0"/>
            <a:r>
              <a:rPr lang="pt-BR" sz="3800" dirty="0"/>
              <a:t>Coordenadoria da Infância e Juventude do Tribunal de Justiça de MS;</a:t>
            </a:r>
          </a:p>
          <a:p>
            <a:pPr lvl="0"/>
            <a:r>
              <a:rPr lang="pt-BR" sz="3800" dirty="0"/>
              <a:t>Centro de Apoio Operacional das Promotorias de Justiça da Infância e da Juventude  do Ministério Público de Campo Grande e MS; </a:t>
            </a:r>
          </a:p>
          <a:p>
            <a:pPr lvl="0"/>
            <a:r>
              <a:rPr lang="pt-BR" sz="3800" dirty="0"/>
              <a:t>Núcleo Institucional de Promoção e Defesa da Criança e Adolescente da Defensoria Pública de Campo Grande e MS; </a:t>
            </a:r>
          </a:p>
          <a:p>
            <a:pPr lvl="0"/>
            <a:r>
              <a:rPr lang="pt-BR" sz="3800" dirty="0"/>
              <a:t>Secretaria de Segurança Pública do Estado de MS, através da Delegacia Especializada de Proteção à Criança e ao Adolescente – DPCA;</a:t>
            </a:r>
          </a:p>
          <a:p>
            <a:pPr lvl="0"/>
            <a:r>
              <a:rPr lang="pt-BR" sz="3800" dirty="0"/>
              <a:t>Delegacia Especializada de Atendimento à Infância e Juventude – DEAIJ, </a:t>
            </a:r>
          </a:p>
          <a:p>
            <a:pPr lvl="0"/>
            <a:r>
              <a:rPr lang="pt-BR" sz="3800" dirty="0"/>
              <a:t>Instituto de Medicina e Odontologia Legal – IMOL</a:t>
            </a:r>
          </a:p>
          <a:p>
            <a:pPr lvl="0"/>
            <a:r>
              <a:rPr lang="pt-BR" sz="3800" dirty="0"/>
              <a:t>Superintendência de Assistência Socioeducativa – SAS;</a:t>
            </a:r>
          </a:p>
          <a:p>
            <a:pPr lvl="0"/>
            <a:r>
              <a:rPr lang="pt-BR" sz="3800" dirty="0"/>
              <a:t> Secretarias Municipal e Estadual de Assistência Social; </a:t>
            </a:r>
          </a:p>
          <a:p>
            <a:pPr lvl="0"/>
            <a:r>
              <a:rPr lang="pt-BR" sz="3800" dirty="0"/>
              <a:t>Secretaria Municipal e Estadual de Saúde;</a:t>
            </a:r>
          </a:p>
          <a:p>
            <a:pPr lvl="0"/>
            <a:r>
              <a:rPr lang="pt-BR" sz="3800" dirty="0"/>
              <a:t>Secretaria Municipal e Estadual de Educação; </a:t>
            </a:r>
          </a:p>
          <a:p>
            <a:pPr lvl="0"/>
            <a:r>
              <a:rPr lang="pt-BR" sz="3800" dirty="0"/>
              <a:t>Secretarias de Esporte e Cultura Municipal e Estadual; </a:t>
            </a:r>
          </a:p>
          <a:p>
            <a:pPr lvl="0"/>
            <a:r>
              <a:rPr lang="pt-BR" sz="3800" dirty="0"/>
              <a:t>Conselhos Tutelares de Campo Grande – MS; </a:t>
            </a:r>
          </a:p>
          <a:p>
            <a:pPr lvl="0"/>
            <a:r>
              <a:rPr lang="pt-BR" sz="3800" dirty="0"/>
              <a:t>Instituições Assistências Filantrópicas;</a:t>
            </a:r>
          </a:p>
          <a:p>
            <a:pPr lvl="0"/>
            <a:r>
              <a:rPr lang="pt-BR" sz="3800" dirty="0"/>
              <a:t> Redes de Serviços sociedade civil organizada</a:t>
            </a:r>
          </a:p>
          <a:p>
            <a:pPr lvl="0"/>
            <a:r>
              <a:rPr lang="pt-BR" sz="3800" dirty="0"/>
              <a:t>COMCEX/MS</a:t>
            </a:r>
          </a:p>
          <a:p>
            <a:pPr lvl="0"/>
            <a:r>
              <a:rPr lang="pt-BR" sz="3800" dirty="0"/>
              <a:t>Comissão </a:t>
            </a:r>
            <a:r>
              <a:rPr lang="pt-BR" sz="3800" dirty="0" err="1"/>
              <a:t>Intersetorial</a:t>
            </a:r>
            <a:r>
              <a:rPr lang="pt-BR" sz="3800" dirty="0"/>
              <a:t> de Enfrentamento a Violência Sexual de Crianças e Adolescentes.</a:t>
            </a:r>
          </a:p>
        </p:txBody>
      </p:sp>
    </p:spTree>
    <p:extLst>
      <p:ext uri="{BB962C8B-B14F-4D97-AF65-F5344CB8AC3E}">
        <p14:creationId xmlns:p14="http://schemas.microsoft.com/office/powerpoint/2010/main" val="66306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Espaço Reservado para Conteúdo 1"/>
          <p:cNvSpPr>
            <a:spLocks noGrp="1"/>
          </p:cNvSpPr>
          <p:nvPr>
            <p:ph idx="1"/>
          </p:nvPr>
        </p:nvSpPr>
        <p:spPr>
          <a:xfrm>
            <a:off x="479231" y="980728"/>
            <a:ext cx="7308800" cy="514543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CRA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Infanto-juvenil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- POA RS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 Paz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Integrado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C. A 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Pará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Teresopolis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RJ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CAAC – RJ/RJ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CIDCA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Vitória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 Conquista -BA</a:t>
            </a: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CI 18 de MAIO – DF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Cadernos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Temáticos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Direitos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Sexuais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Direitos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Humanos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Bonito. Prof.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Benedito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Rodrigues dos Santos. Consultor Childhood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http://mariadorosario.com.br/wp-content/uploads/2017/10/centros_integrados-com-ISBN.pdf</a:t>
            </a:r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24580" name="Título 2"/>
          <p:cNvSpPr>
            <a:spLocks noGrp="1"/>
          </p:cNvSpPr>
          <p:nvPr>
            <p:ph type="title"/>
          </p:nvPr>
        </p:nvSpPr>
        <p:spPr>
          <a:xfrm>
            <a:off x="474222" y="12721"/>
            <a:ext cx="8229600" cy="108012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Centro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Integrado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Atendimento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 C. e A.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vítima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violência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, 06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experiências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inovadoras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pt-BR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869160"/>
            <a:ext cx="1727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7555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b="1" dirty="0"/>
              <a:t>     CONSIDERAÇÕES FINAIS</a:t>
            </a:r>
            <a:endParaRPr lang="pt-BR" dirty="0"/>
          </a:p>
          <a:p>
            <a:r>
              <a:rPr lang="pt-BR" sz="3100" dirty="0"/>
              <a:t>Compromisso com a materialização do projeto do Centro Integrado por nós da rede de proteção integral com expectativa é de que haja investimentos, de diferentes tipos, por parte dos órgãos públicos para que os atendimentos  de crianças e adolescentes assumam um lugar, de fato,  de prioridade absoluta. </a:t>
            </a:r>
            <a:r>
              <a:rPr lang="en-US" sz="3100" dirty="0"/>
              <a:t> </a:t>
            </a:r>
          </a:p>
          <a:p>
            <a:r>
              <a:rPr lang="en-US" sz="3100" dirty="0" err="1"/>
              <a:t>Visibilidade</a:t>
            </a:r>
            <a:r>
              <a:rPr lang="en-US" sz="3100" dirty="0"/>
              <a:t> do </a:t>
            </a:r>
            <a:r>
              <a:rPr lang="en-US" sz="3100" dirty="0" err="1"/>
              <a:t>projeto</a:t>
            </a:r>
            <a:r>
              <a:rPr lang="en-US" sz="3100" dirty="0"/>
              <a:t> é fundamental para </a:t>
            </a:r>
            <a:r>
              <a:rPr lang="en-US" sz="3100" dirty="0" err="1"/>
              <a:t>sua</a:t>
            </a:r>
            <a:r>
              <a:rPr lang="en-US" sz="3100" dirty="0"/>
              <a:t> </a:t>
            </a:r>
            <a:r>
              <a:rPr lang="en-US" sz="3100" dirty="0" err="1"/>
              <a:t>efetivação</a:t>
            </a:r>
            <a:r>
              <a:rPr lang="en-US" sz="3100" dirty="0"/>
              <a:t>. </a:t>
            </a:r>
          </a:p>
          <a:p>
            <a:r>
              <a:rPr lang="pt-BR" sz="3100" dirty="0"/>
              <a:t>Lei e o decreto reafirmam os princípios e as garantias já previstos na CF e no ECA: as crianças e adolescentes são considerados sujeitos de direitos e pessoas em condição peculiar de desenvolvimento, que gozam de proteção integral; possuem os direitos de receber proteção integral quando os seus direitos forem violados ou ameaçados; de ter seus melhores interesses avaliados e considerados (todos no artigo 2º do Decreto nº 9.603/2018), assim como prioridade absoluta (artigo 5º da Lei nº 13.431/2017).</a:t>
            </a:r>
            <a:r>
              <a:rPr lang="en-US" sz="3100" dirty="0"/>
              <a:t> </a:t>
            </a:r>
            <a:endParaRPr lang="pt-BR" sz="3100" dirty="0"/>
          </a:p>
          <a:p>
            <a:endParaRPr lang="pt-BR" dirty="0"/>
          </a:p>
        </p:txBody>
      </p:sp>
      <p:pic>
        <p:nvPicPr>
          <p:cNvPr id="4" name="Imagem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6262" y="5536391"/>
            <a:ext cx="1233984" cy="1179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8760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517232"/>
            <a:ext cx="1224136" cy="117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ítulo 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746651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Uma rede forte e atuante no município é garantia da realização: 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• de um atendimento qualificado; 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• de um plano de qualificação e requalificação dos profissional para um efetivo trabalho interdisciplinar; 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• de um orçamento municipal que prioriza as problemáticas relativas à infância e de um plano de ação detalhado e pactuado entre os vários setores sociais.</a:t>
            </a:r>
            <a:br>
              <a:rPr lang="pt-BR" sz="2800" dirty="0"/>
            </a:br>
            <a:r>
              <a:rPr lang="pt-BR" sz="2400" dirty="0"/>
              <a:t>https://www.childhood.org.br/childhood/publicacao/Guia_de_Refere%CC%82ncia_4_Edic%CC%A7a%CC%83o_2020_PAG_DUPLA.pdf</a:t>
            </a:r>
            <a:endParaRPr lang="pt-BR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m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081390"/>
            <a:ext cx="1224136" cy="117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24744"/>
            <a:ext cx="7823200" cy="3872089"/>
          </a:xfrm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</a:pPr>
            <a:r>
              <a:rPr lang="pt-BR" dirty="0"/>
              <a:t>Disque </a:t>
            </a:r>
            <a:r>
              <a:rPr lang="pt-BR" dirty="0">
                <a:solidFill>
                  <a:srgbClr val="FF0000"/>
                </a:solidFill>
              </a:rPr>
              <a:t>100</a:t>
            </a:r>
            <a:r>
              <a:rPr lang="pt-BR" dirty="0"/>
              <a:t> ou </a:t>
            </a:r>
            <a:r>
              <a:rPr lang="pt-BR" dirty="0">
                <a:solidFill>
                  <a:srgbClr val="FF0000"/>
                </a:solidFill>
              </a:rPr>
              <a:t>0800 647 1323</a:t>
            </a:r>
            <a:r>
              <a:rPr lang="pt-BR" dirty="0"/>
              <a:t>. 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 err="1"/>
              <a:t>Comissão</a:t>
            </a:r>
            <a:r>
              <a:rPr lang="en-US" dirty="0"/>
              <a:t> </a:t>
            </a:r>
            <a:r>
              <a:rPr lang="en-US" dirty="0" err="1"/>
              <a:t>Intersetorial</a:t>
            </a:r>
            <a:endParaRPr lang="en-US" dirty="0"/>
          </a:p>
          <a:p>
            <a:pPr marL="0" indent="0">
              <a:buFontTx/>
              <a:buNone/>
            </a:pPr>
            <a:r>
              <a:rPr lang="pt-BR" dirty="0">
                <a:hlinkClick r:id="rId3"/>
              </a:rPr>
              <a:t>comissaointersetorialms05@hotmail.com</a:t>
            </a:r>
            <a:endParaRPr lang="pt-BR" dirty="0"/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 err="1"/>
              <a:t>Obrigada</a:t>
            </a:r>
            <a:endParaRPr lang="en-US" dirty="0"/>
          </a:p>
          <a:p>
            <a:pPr marL="0" indent="0">
              <a:buNone/>
            </a:pPr>
            <a:r>
              <a:rPr lang="pt-BR" sz="2400" dirty="0"/>
              <a:t>Tânia Regina </a:t>
            </a:r>
            <a:r>
              <a:rPr lang="pt-BR" sz="2400" dirty="0" err="1"/>
              <a:t>Comerlato</a:t>
            </a:r>
            <a:endParaRPr lang="pt-BR" sz="2400" dirty="0"/>
          </a:p>
          <a:p>
            <a:pPr marL="0" indent="0">
              <a:buNone/>
            </a:pPr>
            <a:r>
              <a:rPr lang="pt-BR" sz="2400" dirty="0">
                <a:hlinkClick r:id="rId4"/>
              </a:rPr>
              <a:t>taniacomerlato@yahoo.com.br</a:t>
            </a:r>
            <a:endParaRPr lang="pt-BR" sz="2400" dirty="0"/>
          </a:p>
        </p:txBody>
      </p:sp>
      <p:graphicFrame>
        <p:nvGraphicFramePr>
          <p:cNvPr id="1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578408"/>
              </p:ext>
            </p:extLst>
          </p:nvPr>
        </p:nvGraphicFramePr>
        <p:xfrm>
          <a:off x="4944792" y="5040187"/>
          <a:ext cx="3323063" cy="1127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9680760" imgH="2950200" progId="">
                  <p:embed/>
                </p:oleObj>
              </mc:Choice>
              <mc:Fallback>
                <p:oleObj r:id="rId5" imgW="9680760" imgH="29502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792" y="5040187"/>
                        <a:ext cx="3323063" cy="1127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757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 Comissão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Intersetorial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de Enfrentamento à Violência Sexual de Crianças e Adolescentes do Estado de Mato Grosso do Sul é um órgão colegiado executivo, de caráter permanente, criada pelo Decreto nº. 11.975, de 17 de novembro de 2005, e alterada pelo Decreto nº 14.541 de 24 de agosto de 2016, norteada pelos parâmetros da Constituição Federal de 1988 e do ECA (Lei nº 8.069/1990). </a:t>
            </a:r>
          </a:p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Vinculada a Secretaria de Estado, de Direitos Humanos, Assistência Social e Trabalho de Mato Grosso de Mato Grosso do Sul – SEDHAST/MS.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1152128"/>
          </a:xfrm>
        </p:spPr>
        <p:txBody>
          <a:bodyPr>
            <a:normAutofit fontScale="90000"/>
          </a:bodyPr>
          <a:lstStyle/>
          <a:p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55272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t-B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Competência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3100" dirty="0">
                <a:latin typeface="Arial" panose="020B0604020202020204" pitchFamily="34" charset="0"/>
                <a:cs typeface="Arial" panose="020B0604020202020204" pitchFamily="34" charset="0"/>
              </a:rPr>
              <a:t>É espaço de discussão do Governo Estadual referente à temática, tendo por finalidade contribuir para a efetiva implantação e implementação, no âmbito estadual e municipal,  ações e atividades previstas no Plano Estadual para o Enfrentamento à Violência Sexual Contra Crianças e Adolescentes. </a:t>
            </a:r>
          </a:p>
          <a:p>
            <a:pPr algn="just">
              <a:buNone/>
            </a:pPr>
            <a:endParaRPr lang="pt-BR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100" dirty="0">
                <a:latin typeface="Arial" pitchFamily="34" charset="0"/>
                <a:cs typeface="Arial" pitchFamily="34" charset="0"/>
              </a:rPr>
              <a:t>Promover a </a:t>
            </a:r>
            <a:r>
              <a:rPr lang="pt-BR" sz="3100" dirty="0" err="1">
                <a:latin typeface="Arial" pitchFamily="34" charset="0"/>
                <a:cs typeface="Arial" pitchFamily="34" charset="0"/>
              </a:rPr>
              <a:t>intersetorialidade</a:t>
            </a:r>
            <a:r>
              <a:rPr lang="pt-BR" sz="3100" dirty="0">
                <a:latin typeface="Arial" pitchFamily="34" charset="0"/>
                <a:cs typeface="Arial" pitchFamily="34" charset="0"/>
              </a:rPr>
              <a:t> como estratégia para o enfrentamento à violência sexual contra crianças e adolescentes; </a:t>
            </a:r>
          </a:p>
          <a:p>
            <a:pPr algn="just">
              <a:buFont typeface="Wingdings" pitchFamily="2" charset="2"/>
              <a:buChar char="Ø"/>
            </a:pPr>
            <a:r>
              <a:rPr lang="pt-BR" sz="3100" dirty="0">
                <a:latin typeface="Arial" pitchFamily="34" charset="0"/>
                <a:cs typeface="Arial" pitchFamily="34" charset="0"/>
              </a:rPr>
              <a:t>II – Articular políticas públicas estaduais e municipais, por meio das comissões locais, tendo como referência o Plano Estadual para o Enfrentamento à Violência Sexual contra Crianças e Adolescentes; </a:t>
            </a:r>
          </a:p>
          <a:p>
            <a:pPr algn="just">
              <a:buFont typeface="Wingdings" pitchFamily="2" charset="2"/>
              <a:buChar char="Ø"/>
            </a:pPr>
            <a:r>
              <a:rPr lang="pt-BR" sz="3100" dirty="0">
                <a:latin typeface="Arial" pitchFamily="34" charset="0"/>
                <a:cs typeface="Arial" pitchFamily="34" charset="0"/>
              </a:rPr>
              <a:t>III – Inserir a temática da violência sexual contra crianças e adolescentes, especialmente sob o aspecto preventivo, nas ações desenvolvidas com crianças, adolescentes e seus familiares, emanadas do Poder Público Estadual, em todas as suas políticas.</a:t>
            </a:r>
          </a:p>
          <a:p>
            <a:pPr algn="just">
              <a:buFont typeface="Wingdings" pitchFamily="2" charset="2"/>
              <a:buChar char="Ø"/>
            </a:pPr>
            <a:r>
              <a:rPr lang="pt-BR" sz="3100" dirty="0">
                <a:latin typeface="Arial" pitchFamily="34" charset="0"/>
                <a:cs typeface="Arial" pitchFamily="34" charset="0"/>
              </a:rPr>
              <a:t>IV – Fomentar a criação, manutenção e expansão das redes Estadual e Municipais de enfrentamento à violência sexual contra crianças e adolescentes, incentivando a promoção de atividades voltadas à prevenção, defesa, atendimento, responsabilização, mobilização e ao protagonismo infanto-juvenil.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16824" cy="864096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>
                <a:solidFill>
                  <a:srgbClr val="FF0000"/>
                </a:solidFill>
              </a:rPr>
              <a:t>Composição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pt-BR" dirty="0"/>
              <a:t>I – Secretaria de Estado de Direitos Humanos, Assistência Social e Trabalho, </a:t>
            </a:r>
          </a:p>
          <a:p>
            <a:pPr marL="0" indent="0" fontAlgn="base">
              <a:buNone/>
            </a:pPr>
            <a:r>
              <a:rPr lang="pt-BR" dirty="0"/>
              <a:t>II - Secretaria de Estado de Saúde; </a:t>
            </a:r>
          </a:p>
          <a:p>
            <a:pPr marL="0" indent="0" fontAlgn="base">
              <a:buNone/>
            </a:pPr>
            <a:r>
              <a:rPr lang="pt-BR" dirty="0"/>
              <a:t>III - Secretaria de Estado de Educação; </a:t>
            </a:r>
          </a:p>
          <a:p>
            <a:pPr marL="0" indent="0" fontAlgn="base">
              <a:buNone/>
            </a:pPr>
            <a:r>
              <a:rPr lang="pt-BR" dirty="0"/>
              <a:t>IV - Subsecretaria de Políticas Publicas para Juventude; </a:t>
            </a:r>
          </a:p>
          <a:p>
            <a:pPr marL="0" indent="0" fontAlgn="base">
              <a:buNone/>
            </a:pPr>
            <a:r>
              <a:rPr lang="pt-BR" dirty="0"/>
              <a:t>V - Secretaria de Estado de Justiça e Segurança Publica;  </a:t>
            </a:r>
          </a:p>
          <a:p>
            <a:pPr marL="0" indent="0" fontAlgn="base">
              <a:buNone/>
            </a:pPr>
            <a:r>
              <a:rPr lang="pt-BR" dirty="0"/>
              <a:t>VI - Secretaria de Estado de Governo e Gestão Estratégica; </a:t>
            </a:r>
          </a:p>
          <a:p>
            <a:pPr marL="0" indent="0" fontAlgn="base">
              <a:buNone/>
            </a:pPr>
            <a:r>
              <a:rPr lang="pt-BR" dirty="0"/>
              <a:t>VII - Fundação de Turismo; </a:t>
            </a:r>
          </a:p>
          <a:p>
            <a:pPr marL="0" indent="0" fontAlgn="base">
              <a:buNone/>
            </a:pPr>
            <a:r>
              <a:rPr lang="pt-BR" dirty="0"/>
              <a:t>VIII - Subsecretaria de Políticas Publicas para Mulheres; </a:t>
            </a:r>
          </a:p>
          <a:p>
            <a:pPr marL="0" indent="0" fontAlgn="base">
              <a:buNone/>
            </a:pPr>
            <a:r>
              <a:rPr lang="pt-BR" dirty="0"/>
              <a:t>IX - Secretaria de Estado de Fazenda; </a:t>
            </a:r>
          </a:p>
          <a:p>
            <a:pPr marL="0" indent="0" fontAlgn="base">
              <a:buNone/>
            </a:pPr>
            <a:r>
              <a:rPr lang="pt-BR" dirty="0"/>
              <a:t>X - Secretaria de Estado de Administração e Desburocratização; </a:t>
            </a:r>
          </a:p>
          <a:p>
            <a:pPr marL="0" indent="0" fontAlgn="base">
              <a:buNone/>
            </a:pPr>
            <a:r>
              <a:rPr lang="pt-BR" dirty="0"/>
              <a:t>XI - Secretaria de Estado de Habitação;  </a:t>
            </a:r>
          </a:p>
          <a:p>
            <a:pPr marL="0" indent="0" fontAlgn="base">
              <a:buNone/>
            </a:pPr>
            <a:r>
              <a:rPr lang="pt-BR" dirty="0"/>
              <a:t>XII - Secretaria de Estado de Cultura,  </a:t>
            </a:r>
          </a:p>
          <a:p>
            <a:pPr marL="0" indent="0" fontAlgn="base">
              <a:buNone/>
            </a:pPr>
            <a:r>
              <a:rPr lang="pt-BR" dirty="0"/>
              <a:t>XIII - Secretaria de Estado de Meio Ambiente e Desenvolvimento Econômico;  </a:t>
            </a:r>
          </a:p>
          <a:p>
            <a:pPr marL="0" indent="0" fontAlgn="base">
              <a:buNone/>
            </a:pPr>
            <a:r>
              <a:rPr lang="pt-BR" dirty="0"/>
              <a:t>XIV - Secretaria de Estado de Infraestrutura;  </a:t>
            </a:r>
          </a:p>
          <a:p>
            <a:pPr marL="0" indent="0" fontAlgn="base">
              <a:buNone/>
            </a:pPr>
            <a:r>
              <a:rPr lang="pt-BR" dirty="0"/>
              <a:t>XV - Secretaria de Estado de Planejamento e Agricultura Familiar;  </a:t>
            </a:r>
          </a:p>
          <a:p>
            <a:pPr marL="0" indent="0" fontAlgn="base">
              <a:buNone/>
            </a:pPr>
            <a:r>
              <a:rPr lang="pt-BR" dirty="0"/>
              <a:t>XVI - Fundação de Desporto e Lazer de Mato Grosso do Sul; </a:t>
            </a:r>
          </a:p>
          <a:p>
            <a:pPr marL="0" indent="0" fontAlgn="base">
              <a:buNone/>
            </a:pPr>
            <a:r>
              <a:rPr lang="pt-BR" dirty="0"/>
              <a:t>XVII - Fundação do Trabalho de Mato Grosso do Sul. </a:t>
            </a:r>
          </a:p>
          <a:p>
            <a:pPr marL="0" indent="0" fontAlgn="base">
              <a:buNone/>
            </a:pPr>
            <a:endParaRPr lang="pt-BR" dirty="0"/>
          </a:p>
          <a:p>
            <a:pPr marL="0" indent="0" fontAlgn="base">
              <a:buNone/>
            </a:pPr>
            <a:endParaRPr lang="pt-BR" dirty="0"/>
          </a:p>
          <a:p>
            <a:pPr fontAlgn="base">
              <a:buFont typeface="Wingdings" pitchFamily="2" charset="2"/>
              <a:buChar char="Ø"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pt-B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Estadual de Enfrentamento à Violência e Exploração Sexual de Crianças e Adolescentes em Mato Grosso do Sul – (primeiro 1998)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Quinto plano estadual, o último revisão aconteceu em 2019,  Seminário com participação dos conselhos municipais de direitos C. A,  organizações da sociedade civil e demais organizações da rede de C. A.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Plano é Composto por 6 eixos:</a:t>
            </a:r>
          </a:p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Prevenção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Fortalecer as ações de proteção integral às crianças adolescentes e familiares nos aspectos sócio cultural e econômico por meio da sensibilização da população e toda a rede técnica no enfrentamento à violência, abuso e exploração sexual da c e a .</a:t>
            </a:r>
          </a:p>
          <a:p>
            <a:pPr marL="0" indent="0">
              <a:buNone/>
            </a:pPr>
            <a:r>
              <a:rPr lang="pt-B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Atendimento, Garantir de forma articulada a </a:t>
            </a:r>
            <a:r>
              <a:rPr lang="pt-BR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atenção integral  </a:t>
            </a:r>
            <a:r>
              <a:rPr lang="pt-B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às crianças e adolescentes em situações de violência sexual, respeitando as diversidades.</a:t>
            </a:r>
          </a:p>
          <a:p>
            <a:pPr marL="0" indent="0">
              <a:buNone/>
            </a:pPr>
            <a:r>
              <a:rPr lang="pt-B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Defesa e responsabilização, 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Assegurar o cumprimento da legislação e </a:t>
            </a:r>
            <a:r>
              <a:rPr lang="pt-BR" sz="19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defesa dos direitos de C e A em situação de violência sexual.</a:t>
            </a:r>
            <a:br>
              <a:rPr lang="pt-BR" sz="19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</a:t>
            </a:r>
            <a:r>
              <a:rPr lang="pt-B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Protagonismo Juvenil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Promover a formação de Adolescentes e jovens multiplicadores visando a participação e o protagonismo em todas a políticas. </a:t>
            </a:r>
          </a:p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5 - Estudos e Pesquisa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Levantar e divulgar pesquisas sobre a temática do abuso e/ou exploração sexual de crianças e adolescentes com o fim de subsidiar as ações dos demais eixos.</a:t>
            </a:r>
          </a:p>
          <a:p>
            <a:pPr marL="0" indent="0">
              <a:buNone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6 - Comunicação e Mobilização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Sensibilizar e mobilizar a sociedade para o enfrentamento da violência sexual cometida contra crianças e adolescentes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7431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Ações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sz="2800" dirty="0"/>
              <a:t>PAIR. 2006 </a:t>
            </a:r>
            <a:r>
              <a:rPr lang="pt-BR" dirty="0"/>
              <a:t>, </a:t>
            </a:r>
            <a:r>
              <a:rPr lang="pt-BR" sz="1900" dirty="0"/>
              <a:t>cerca 8 municípios, seminários, diagnósticos e planos municipais, Corumbá, Campo Grande, Paranaíba, Ponta Porã, Aral Moreira, Antônio João, Bela Vista, Porto Murtinho, </a:t>
            </a:r>
          </a:p>
          <a:p>
            <a:r>
              <a:rPr lang="pt-BR" sz="2800" dirty="0"/>
              <a:t>Rompendo o Circulo da Violência</a:t>
            </a:r>
            <a:r>
              <a:rPr lang="pt-BR" dirty="0"/>
              <a:t>. </a:t>
            </a:r>
            <a:r>
              <a:rPr lang="pt-BR" sz="1900" dirty="0"/>
              <a:t>2007 e 2008, 05 Municípios Fronteira, Coronel Sapucaia, Paranhos, Mundo Novo, </a:t>
            </a:r>
            <a:r>
              <a:rPr lang="pt-BR" sz="1900" dirty="0" err="1"/>
              <a:t>Japorã</a:t>
            </a:r>
            <a:r>
              <a:rPr lang="pt-BR" sz="1900" dirty="0"/>
              <a:t>, Sete Quedas. Turismo,2005, feiras a comunidades ribeirinhas pesqueiras, carnaval </a:t>
            </a:r>
          </a:p>
          <a:p>
            <a:r>
              <a:rPr lang="pt-BR" sz="2800" dirty="0"/>
              <a:t>Campanhas Educativas</a:t>
            </a:r>
            <a:r>
              <a:rPr lang="pt-BR" dirty="0"/>
              <a:t>, </a:t>
            </a:r>
            <a:r>
              <a:rPr lang="pt-BR" sz="1800" dirty="0"/>
              <a:t>com agentes tributários estaduais nos postos fiscalização Sec. Fazenda junto aos caminheiros.</a:t>
            </a:r>
          </a:p>
          <a:p>
            <a:r>
              <a:rPr lang="pt-BR" sz="2800" dirty="0"/>
              <a:t>Campanhas 18 MAIO e 06 de Outubro,</a:t>
            </a:r>
            <a:r>
              <a:rPr lang="pt-BR" dirty="0"/>
              <a:t> </a:t>
            </a:r>
            <a:r>
              <a:rPr lang="pt-BR" sz="1800" dirty="0"/>
              <a:t>Concursos de Paródias, parceria com a SED. 2 Edições, 2012 e 2014.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594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424936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pt-BR" sz="18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“PROJETO CENTRO INTEGRADO DE ATENDIMENTO À CRIANÇA E AO ADOLESCENTE</a:t>
            </a:r>
            <a:r>
              <a:rPr lang="pt-BR" sz="1800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- </a:t>
            </a:r>
            <a:r>
              <a:rPr lang="pt-BR" sz="1800" b="1" dirty="0">
                <a:solidFill>
                  <a:srgbClr val="CC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</a:p>
          <a:p>
            <a:pPr marL="0" indent="0" algn="just">
              <a:buNone/>
            </a:pPr>
            <a:endParaRPr lang="pt-BR" sz="1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Marcos legais</a:t>
            </a:r>
          </a:p>
          <a:p>
            <a:pPr algn="just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Constituição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Federal 1988.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13.431/2017 - Estabelece o sistema de garantia de direitos da criança e do adolescente vítima ou testemunha de violência e altera o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ECA.</a:t>
            </a:r>
          </a:p>
          <a:p>
            <a:pPr marL="0" indent="0" algn="just">
              <a:buNone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       ESCUTA ESPECIALIZADA E DO DEPOIMENTO ESPECIAL</a:t>
            </a: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Escuta especializada é o procedimento de entrevista sobre situação de violência com criança ou adolescente perante órgão da rede de proteção, limitado o relato estritamente ao necessário para o cumprimento de sua finalidade.</a:t>
            </a: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“A União, os Estados, o Distrito Federal e os Municípios desenvolverão políticas integradas e coordenadas que visem a garantir os direitos humanos da criança e do adolescente no âmbito das relações domésticas, familiares e sociais, para resguardá-los de toda forma de negligência, discriminação, exploração, violência, abuso, crueldade e opressão”.</a:t>
            </a:r>
          </a:p>
        </p:txBody>
      </p:sp>
    </p:spTree>
    <p:extLst>
      <p:ext uri="{BB962C8B-B14F-4D97-AF65-F5344CB8AC3E}">
        <p14:creationId xmlns:p14="http://schemas.microsoft.com/office/powerpoint/2010/main" val="89711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648072"/>
          </a:xfrm>
        </p:spPr>
        <p:txBody>
          <a:bodyPr>
            <a:normAutofit fontScale="90000"/>
          </a:bodyPr>
          <a:lstStyle/>
          <a:p>
            <a:pPr algn="l"/>
            <a:r>
              <a:rPr lang="pt-BR" sz="2000" b="1" dirty="0"/>
              <a:t>       </a:t>
            </a:r>
            <a:br>
              <a:rPr lang="pt-BR" sz="2000" b="1" dirty="0"/>
            </a:br>
            <a:r>
              <a:rPr lang="pt-BR" sz="2000" b="1" dirty="0"/>
              <a:t>      </a:t>
            </a:r>
            <a:r>
              <a:rPr lang="pt-BR" sz="2200" b="1" dirty="0"/>
              <a:t>PÚBLICO ALVO</a:t>
            </a:r>
            <a:endParaRPr lang="pt-BR" sz="2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Crianças e Adolescentes vítimas de violência e seus familiares;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Crianças e Adolescentes a quem se atribui autoria de atos infracionais e seus familiares</a:t>
            </a:r>
          </a:p>
          <a:p>
            <a:pPr marL="0" indent="0" algn="just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Geral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Centro Integrado será a porta de entrada de atendimento de Crianças e Adolescentes 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Visa garantir a efetividade dos direitos de crianças e adolescentes em situação de violência, vítimas e/ou autores, por meio de atendimento humanizado interinstitucional, multiprofissional com intervenções, nos vários âmbitos em rede, rompendo com a situação de violência, contribuindo para a redução dos processos de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revitimização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 promovendo a cidadania e a reinserção social através da efetividade e resolutividade dos casos.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785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sz="45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4400" b="1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Específicos: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Acolher crianças, adolescentes e familiares envolvidos em situações de violência e realizar estudos psicossociais para avaliação do contexto e das demandas de atendimento (jurídico, assistencial, saúde, dentre outras);</a:t>
            </a:r>
          </a:p>
          <a:p>
            <a:pPr lvl="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Encaminhar crianças, adolescentes e familiares para as respectivas instituições, de acordo com a demanda de atendimento identificada oferecendo uma resposta socialmente responsável por meio de ações complementares;</a:t>
            </a:r>
          </a:p>
          <a:p>
            <a:pPr lvl="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Servir como interlocutor das instituições que desenvolvem ações interventivas, provendo informações que favoreçam e fortaleçam a articulação e conectividade entre elas; </a:t>
            </a:r>
          </a:p>
          <a:p>
            <a:pPr lvl="0"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Ampliar a participação de instituições (governamentais e sociedade civil org.) que atuem em temas relacionados, em todos os âmbitos: jurídico, segurança pública, educação, saúde, sócio assistencial, dentre outros;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2900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1938</Words>
  <Application>Microsoft Office PowerPoint</Application>
  <PresentationFormat>Apresentação na tela (4:3)</PresentationFormat>
  <Paragraphs>130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Tema do Office</vt:lpstr>
      <vt:lpstr>“O papel da Comissão Intersetorial de Enfrentamento ao Abuso e Exploração Sexual de Crianças e Adolescentes e a Interface com a Escuta Especializada ”  </vt:lpstr>
      <vt:lpstr>Apresentação do PowerPoint</vt:lpstr>
      <vt:lpstr> </vt:lpstr>
      <vt:lpstr>Composição</vt:lpstr>
      <vt:lpstr>Plano Estadual de Enfrentamento à Violência e Exploração Sexual de Crianças e Adolescentes em Mato Grosso do Sul – (primeiro 1998) </vt:lpstr>
      <vt:lpstr>Ações </vt:lpstr>
      <vt:lpstr>Apresentação do PowerPoint</vt:lpstr>
      <vt:lpstr>              PÚBLICO ALVO</vt:lpstr>
      <vt:lpstr>Apresentação do PowerPoint</vt:lpstr>
      <vt:lpstr>Apresentação do PowerPoint</vt:lpstr>
      <vt:lpstr>Apresentação do PowerPoint</vt:lpstr>
      <vt:lpstr>Centro Integrado de Atendimento a C. e A. vítima de violência , 06 experiências inovadoras Brasil</vt:lpstr>
      <vt:lpstr>Apresentação do PowerPoint</vt:lpstr>
      <vt:lpstr>Uma rede forte e atuante no município é garantia da realização:  • de um atendimento qualificado;  • de um plano de qualificação e requalificação dos profissional para um efetivo trabalho interdisciplinar;  • de um orçamento municipal que prioriza as problemáticas relativas à infância e de um plano de ação detalhado e pactuado entre os vários setores sociais. https://www.childhood.org.br/childhood/publicacao/Guia_de_Refere%CC%82ncia_4_Edic%CC%A7a%CC%83o_2020_PAG_DUPLA.pdf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tcomerlato</dc:creator>
  <cp:lastModifiedBy>tadashi.hirokawa@gmail.com</cp:lastModifiedBy>
  <cp:revision>207</cp:revision>
  <dcterms:created xsi:type="dcterms:W3CDTF">2017-06-13T16:29:09Z</dcterms:created>
  <dcterms:modified xsi:type="dcterms:W3CDTF">2021-08-03T00:24:32Z</dcterms:modified>
</cp:coreProperties>
</file>