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256" r:id="rId2"/>
    <p:sldId id="271" r:id="rId3"/>
    <p:sldId id="259" r:id="rId4"/>
    <p:sldId id="260" r:id="rId5"/>
    <p:sldId id="261" r:id="rId6"/>
    <p:sldId id="262" r:id="rId7"/>
    <p:sldId id="263" r:id="rId8"/>
    <p:sldId id="270" r:id="rId9"/>
    <p:sldId id="264" r:id="rId10"/>
    <p:sldId id="266" r:id="rId11"/>
    <p:sldId id="268" r:id="rId12"/>
    <p:sldId id="269" r:id="rId13"/>
    <p:sldId id="267" r:id="rId14"/>
    <p:sldId id="257" r:id="rId15"/>
    <p:sldId id="283" r:id="rId16"/>
    <p:sldId id="284" r:id="rId17"/>
    <p:sldId id="285" r:id="rId18"/>
    <p:sldId id="272" r:id="rId19"/>
    <p:sldId id="273" r:id="rId20"/>
    <p:sldId id="279" r:id="rId21"/>
    <p:sldId id="275" r:id="rId22"/>
    <p:sldId id="277" r:id="rId23"/>
    <p:sldId id="278" r:id="rId24"/>
    <p:sldId id="288" r:id="rId25"/>
    <p:sldId id="289" r:id="rId26"/>
    <p:sldId id="290" r:id="rId27"/>
    <p:sldId id="291" r:id="rId28"/>
    <p:sldId id="280" r:id="rId29"/>
    <p:sldId id="281" r:id="rId30"/>
    <p:sldId id="276" r:id="rId31"/>
    <p:sldId id="282" r:id="rId32"/>
    <p:sldId id="286" r:id="rId33"/>
    <p:sldId id="292" r:id="rId34"/>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2" d="100"/>
          <a:sy n="72" d="100"/>
        </p:scale>
        <p:origin x="6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4859A97-5E8D-4C7C-AAD3-C00AE35686D1}" type="datetimeFigureOut">
              <a:rPr lang="pt-BR" smtClean="0"/>
              <a:t>02/08/2021</a:t>
            </a:fld>
            <a:endParaRPr lang="pt-BR"/>
          </a:p>
        </p:txBody>
      </p:sp>
      <p:sp>
        <p:nvSpPr>
          <p:cNvPr id="4" name="Espaço Reservado para Rodapé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FBE84C1-B28B-4084-B56F-E05DD43AE603}" type="slidenum">
              <a:rPr lang="pt-BR" smtClean="0"/>
              <a:t>‹nº›</a:t>
            </a:fld>
            <a:endParaRPr lang="pt-BR"/>
          </a:p>
        </p:txBody>
      </p:sp>
    </p:spTree>
    <p:extLst>
      <p:ext uri="{BB962C8B-B14F-4D97-AF65-F5344CB8AC3E}">
        <p14:creationId xmlns:p14="http://schemas.microsoft.com/office/powerpoint/2010/main" val="30394703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82F06F-DF4B-4A69-93DB-878B5AF24DAC}" type="datetimeFigureOut">
              <a:rPr lang="pt-BR" smtClean="0"/>
              <a:t>02/08/2021</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CFC11A-B123-4B6E-AE7F-7B53BA5CA161}" type="slidenum">
              <a:rPr lang="pt-BR" smtClean="0"/>
              <a:t>‹nº›</a:t>
            </a:fld>
            <a:endParaRPr lang="pt-BR"/>
          </a:p>
        </p:txBody>
      </p:sp>
    </p:spTree>
    <p:extLst>
      <p:ext uri="{BB962C8B-B14F-4D97-AF65-F5344CB8AC3E}">
        <p14:creationId xmlns:p14="http://schemas.microsoft.com/office/powerpoint/2010/main" val="2634447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EA74DB4B-5B85-4CDC-9AA2-8D55FD10D261}" type="datetimeFigureOut">
              <a:rPr lang="pt-BR" smtClean="0"/>
              <a:t>02/08/2021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9C25A07-46FC-49A9-AEEE-1A84E23DB74A}" type="slidenum">
              <a:rPr lang="pt-BR" smtClean="0"/>
              <a:t>‹nº›</a:t>
            </a:fld>
            <a:endParaRPr lang="pt-BR"/>
          </a:p>
        </p:txBody>
      </p:sp>
    </p:spTree>
    <p:extLst>
      <p:ext uri="{BB962C8B-B14F-4D97-AF65-F5344CB8AC3E}">
        <p14:creationId xmlns:p14="http://schemas.microsoft.com/office/powerpoint/2010/main" val="1149607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EA74DB4B-5B85-4CDC-9AA2-8D55FD10D261}" type="datetimeFigureOut">
              <a:rPr lang="pt-BR" smtClean="0"/>
              <a:t>02/08/2021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9C25A07-46FC-49A9-AEEE-1A84E23DB74A}" type="slidenum">
              <a:rPr lang="pt-BR" smtClean="0"/>
              <a:t>‹nº›</a:t>
            </a:fld>
            <a:endParaRPr lang="pt-BR"/>
          </a:p>
        </p:txBody>
      </p:sp>
    </p:spTree>
    <p:extLst>
      <p:ext uri="{BB962C8B-B14F-4D97-AF65-F5344CB8AC3E}">
        <p14:creationId xmlns:p14="http://schemas.microsoft.com/office/powerpoint/2010/main" val="3131624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EA74DB4B-5B85-4CDC-9AA2-8D55FD10D261}" type="datetimeFigureOut">
              <a:rPr lang="pt-BR" smtClean="0"/>
              <a:t>02/08/2021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9C25A07-46FC-49A9-AEEE-1A84E23DB74A}" type="slidenum">
              <a:rPr lang="pt-BR" smtClean="0"/>
              <a:t>‹nº›</a:t>
            </a:fld>
            <a:endParaRPr lang="pt-BR"/>
          </a:p>
        </p:txBody>
      </p:sp>
    </p:spTree>
    <p:extLst>
      <p:ext uri="{BB962C8B-B14F-4D97-AF65-F5344CB8AC3E}">
        <p14:creationId xmlns:p14="http://schemas.microsoft.com/office/powerpoint/2010/main" val="1108805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EA74DB4B-5B85-4CDC-9AA2-8D55FD10D261}" type="datetimeFigureOut">
              <a:rPr lang="pt-BR" smtClean="0"/>
              <a:t>02/08/2021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9C25A07-46FC-49A9-AEEE-1A84E23DB74A}" type="slidenum">
              <a:rPr lang="pt-BR" smtClean="0"/>
              <a:t>‹nº›</a:t>
            </a:fld>
            <a:endParaRPr lang="pt-BR"/>
          </a:p>
        </p:txBody>
      </p:sp>
    </p:spTree>
    <p:extLst>
      <p:ext uri="{BB962C8B-B14F-4D97-AF65-F5344CB8AC3E}">
        <p14:creationId xmlns:p14="http://schemas.microsoft.com/office/powerpoint/2010/main" val="24269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Espaço Reservado para Data 3"/>
          <p:cNvSpPr>
            <a:spLocks noGrp="1"/>
          </p:cNvSpPr>
          <p:nvPr>
            <p:ph type="dt" sz="half" idx="10"/>
          </p:nvPr>
        </p:nvSpPr>
        <p:spPr/>
        <p:txBody>
          <a:bodyPr/>
          <a:lstStyle/>
          <a:p>
            <a:fld id="{EA74DB4B-5B85-4CDC-9AA2-8D55FD10D261}" type="datetimeFigureOut">
              <a:rPr lang="pt-BR" smtClean="0"/>
              <a:t>02/08/2021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9C25A07-46FC-49A9-AEEE-1A84E23DB74A}" type="slidenum">
              <a:rPr lang="pt-BR" smtClean="0"/>
              <a:t>‹nº›</a:t>
            </a:fld>
            <a:endParaRPr lang="pt-BR"/>
          </a:p>
        </p:txBody>
      </p:sp>
    </p:spTree>
    <p:extLst>
      <p:ext uri="{BB962C8B-B14F-4D97-AF65-F5344CB8AC3E}">
        <p14:creationId xmlns:p14="http://schemas.microsoft.com/office/powerpoint/2010/main" val="1276694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838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6172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EA74DB4B-5B85-4CDC-9AA2-8D55FD10D261}" type="datetimeFigureOut">
              <a:rPr lang="pt-BR" smtClean="0"/>
              <a:t>02/08/2021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09C25A07-46FC-49A9-AEEE-1A84E23DB74A}" type="slidenum">
              <a:rPr lang="pt-BR" smtClean="0"/>
              <a:t>‹nº›</a:t>
            </a:fld>
            <a:endParaRPr lang="pt-BR"/>
          </a:p>
        </p:txBody>
      </p:sp>
    </p:spTree>
    <p:extLst>
      <p:ext uri="{BB962C8B-B14F-4D97-AF65-F5344CB8AC3E}">
        <p14:creationId xmlns:p14="http://schemas.microsoft.com/office/powerpoint/2010/main" val="373314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EA74DB4B-5B85-4CDC-9AA2-8D55FD10D261}" type="datetimeFigureOut">
              <a:rPr lang="pt-BR" smtClean="0"/>
              <a:t>02/08/2021</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09C25A07-46FC-49A9-AEEE-1A84E23DB74A}" type="slidenum">
              <a:rPr lang="pt-BR" smtClean="0"/>
              <a:t>‹nº›</a:t>
            </a:fld>
            <a:endParaRPr lang="pt-BR"/>
          </a:p>
        </p:txBody>
      </p:sp>
    </p:spTree>
    <p:extLst>
      <p:ext uri="{BB962C8B-B14F-4D97-AF65-F5344CB8AC3E}">
        <p14:creationId xmlns:p14="http://schemas.microsoft.com/office/powerpoint/2010/main" val="3060554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EA74DB4B-5B85-4CDC-9AA2-8D55FD10D261}" type="datetimeFigureOut">
              <a:rPr lang="pt-BR" smtClean="0"/>
              <a:t>02/08/2021</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09C25A07-46FC-49A9-AEEE-1A84E23DB74A}" type="slidenum">
              <a:rPr lang="pt-BR" smtClean="0"/>
              <a:t>‹nº›</a:t>
            </a:fld>
            <a:endParaRPr lang="pt-BR"/>
          </a:p>
        </p:txBody>
      </p:sp>
    </p:spTree>
    <p:extLst>
      <p:ext uri="{BB962C8B-B14F-4D97-AF65-F5344CB8AC3E}">
        <p14:creationId xmlns:p14="http://schemas.microsoft.com/office/powerpoint/2010/main" val="739746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EA74DB4B-5B85-4CDC-9AA2-8D55FD10D261}" type="datetimeFigureOut">
              <a:rPr lang="pt-BR" smtClean="0"/>
              <a:t>02/08/2021</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09C25A07-46FC-49A9-AEEE-1A84E23DB74A}" type="slidenum">
              <a:rPr lang="pt-BR" smtClean="0"/>
              <a:t>‹nº›</a:t>
            </a:fld>
            <a:endParaRPr lang="pt-BR"/>
          </a:p>
        </p:txBody>
      </p:sp>
    </p:spTree>
    <p:extLst>
      <p:ext uri="{BB962C8B-B14F-4D97-AF65-F5344CB8AC3E}">
        <p14:creationId xmlns:p14="http://schemas.microsoft.com/office/powerpoint/2010/main" val="4018536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p:cNvSpPr>
            <a:spLocks noGrp="1"/>
          </p:cNvSpPr>
          <p:nvPr>
            <p:ph type="dt" sz="half" idx="10"/>
          </p:nvPr>
        </p:nvSpPr>
        <p:spPr/>
        <p:txBody>
          <a:bodyPr/>
          <a:lstStyle/>
          <a:p>
            <a:fld id="{EA74DB4B-5B85-4CDC-9AA2-8D55FD10D261}" type="datetimeFigureOut">
              <a:rPr lang="pt-BR" smtClean="0"/>
              <a:t>02/08/2021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09C25A07-46FC-49A9-AEEE-1A84E23DB74A}" type="slidenum">
              <a:rPr lang="pt-BR" smtClean="0"/>
              <a:t>‹nº›</a:t>
            </a:fld>
            <a:endParaRPr lang="pt-BR"/>
          </a:p>
        </p:txBody>
      </p:sp>
    </p:spTree>
    <p:extLst>
      <p:ext uri="{BB962C8B-B14F-4D97-AF65-F5344CB8AC3E}">
        <p14:creationId xmlns:p14="http://schemas.microsoft.com/office/powerpoint/2010/main" val="3740013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p:cNvSpPr>
            <a:spLocks noGrp="1"/>
          </p:cNvSpPr>
          <p:nvPr>
            <p:ph type="dt" sz="half" idx="10"/>
          </p:nvPr>
        </p:nvSpPr>
        <p:spPr/>
        <p:txBody>
          <a:bodyPr/>
          <a:lstStyle/>
          <a:p>
            <a:fld id="{EA74DB4B-5B85-4CDC-9AA2-8D55FD10D261}" type="datetimeFigureOut">
              <a:rPr lang="pt-BR" smtClean="0"/>
              <a:t>02/08/2021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09C25A07-46FC-49A9-AEEE-1A84E23DB74A}" type="slidenum">
              <a:rPr lang="pt-BR" smtClean="0"/>
              <a:t>‹nº›</a:t>
            </a:fld>
            <a:endParaRPr lang="pt-BR"/>
          </a:p>
        </p:txBody>
      </p:sp>
    </p:spTree>
    <p:extLst>
      <p:ext uri="{BB962C8B-B14F-4D97-AF65-F5344CB8AC3E}">
        <p14:creationId xmlns:p14="http://schemas.microsoft.com/office/powerpoint/2010/main" val="3878346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74DB4B-5B85-4CDC-9AA2-8D55FD10D261}" type="datetimeFigureOut">
              <a:rPr lang="pt-BR" smtClean="0"/>
              <a:t>02/08/2021</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C25A07-46FC-49A9-AEEE-1A84E23DB74A}" type="slidenum">
              <a:rPr lang="pt-BR" smtClean="0"/>
              <a:t>‹nº›</a:t>
            </a:fld>
            <a:endParaRPr lang="pt-BR"/>
          </a:p>
        </p:txBody>
      </p:sp>
    </p:spTree>
    <p:extLst>
      <p:ext uri="{BB962C8B-B14F-4D97-AF65-F5344CB8AC3E}">
        <p14:creationId xmlns:p14="http://schemas.microsoft.com/office/powerpoint/2010/main" val="1171148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2099132" y="1403797"/>
            <a:ext cx="8531290" cy="3528811"/>
          </a:xfrm>
        </p:spPr>
        <p:txBody>
          <a:bodyPr>
            <a:normAutofit/>
          </a:bodyPr>
          <a:lstStyle/>
          <a:p>
            <a:r>
              <a:rPr lang="pt-BR" sz="4000" b="1" dirty="0">
                <a:solidFill>
                  <a:schemeClr val="accent1">
                    <a:lumMod val="50000"/>
                  </a:schemeClr>
                </a:solidFill>
              </a:rPr>
              <a:t>WEBINÁRIO ESCUTA ESPECIALIZADA</a:t>
            </a:r>
            <a:br>
              <a:rPr lang="pt-BR" sz="4000" b="1" dirty="0">
                <a:solidFill>
                  <a:schemeClr val="accent1">
                    <a:lumMod val="50000"/>
                  </a:schemeClr>
                </a:solidFill>
              </a:rPr>
            </a:br>
            <a:br>
              <a:rPr lang="pt-BR" sz="3200" b="1" dirty="0">
                <a:solidFill>
                  <a:schemeClr val="accent1">
                    <a:lumMod val="50000"/>
                  </a:schemeClr>
                </a:solidFill>
              </a:rPr>
            </a:br>
            <a:r>
              <a:rPr lang="pt-BR" sz="4000" b="1" dirty="0">
                <a:solidFill>
                  <a:schemeClr val="accent1">
                    <a:lumMod val="50000"/>
                  </a:schemeClr>
                </a:solidFill>
              </a:rPr>
              <a:t>O Papel da Política de Assistência Social Frente a Lei n. 13.431/2017</a:t>
            </a:r>
            <a:br>
              <a:rPr lang="pt-BR" sz="4000" b="1" dirty="0">
                <a:solidFill>
                  <a:schemeClr val="accent1">
                    <a:lumMod val="50000"/>
                  </a:schemeClr>
                </a:solidFill>
              </a:rPr>
            </a:br>
            <a:endParaRPr lang="pt-BR" sz="3200" b="1" dirty="0">
              <a:solidFill>
                <a:schemeClr val="accent1">
                  <a:lumMod val="50000"/>
                </a:schemeClr>
              </a:solidFill>
            </a:endParaRPr>
          </a:p>
        </p:txBody>
      </p:sp>
    </p:spTree>
    <p:extLst>
      <p:ext uri="{BB962C8B-B14F-4D97-AF65-F5344CB8AC3E}">
        <p14:creationId xmlns:p14="http://schemas.microsoft.com/office/powerpoint/2010/main" val="40016579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a:t>          </a:t>
            </a:r>
            <a:r>
              <a:rPr lang="pt-BR" b="1" dirty="0">
                <a:solidFill>
                  <a:schemeClr val="accent1">
                    <a:lumMod val="50000"/>
                  </a:schemeClr>
                </a:solidFill>
                <a:latin typeface="+mn-lt"/>
              </a:rPr>
              <a:t>ORGANIZAÇÃO DO SUAS</a:t>
            </a:r>
          </a:p>
        </p:txBody>
      </p:sp>
      <p:sp>
        <p:nvSpPr>
          <p:cNvPr id="3" name="Espaço Reservado para Conteúdo 2"/>
          <p:cNvSpPr>
            <a:spLocks noGrp="1"/>
          </p:cNvSpPr>
          <p:nvPr>
            <p:ph idx="1"/>
          </p:nvPr>
        </p:nvSpPr>
        <p:spPr>
          <a:xfrm>
            <a:off x="1933302" y="1825625"/>
            <a:ext cx="9420497" cy="4351338"/>
          </a:xfrm>
        </p:spPr>
        <p:txBody>
          <a:bodyPr>
            <a:normAutofit lnSpcReduction="10000"/>
          </a:bodyPr>
          <a:lstStyle/>
          <a:p>
            <a:pPr marL="0" indent="0" algn="just">
              <a:buNone/>
            </a:pPr>
            <a:r>
              <a:rPr lang="pt-BR" dirty="0">
                <a:solidFill>
                  <a:schemeClr val="accent1">
                    <a:lumMod val="50000"/>
                  </a:schemeClr>
                </a:solidFill>
              </a:rPr>
              <a:t>As ofertas dos serviços no SUAS estão organizadas em 02 (dois) níveis de proteção, sendo Básica e Especial, constituídos para promover a proteção social para indivíduos e famílias em situação de vulnerabilidade ou risco pessoal e social.</a:t>
            </a:r>
          </a:p>
          <a:p>
            <a:pPr marL="0" indent="0" algn="just">
              <a:buNone/>
            </a:pPr>
            <a:r>
              <a:rPr lang="pt-BR" b="1" dirty="0">
                <a:solidFill>
                  <a:schemeClr val="accent1">
                    <a:lumMod val="50000"/>
                  </a:schemeClr>
                </a:solidFill>
              </a:rPr>
              <a:t>A Proteção Social Básica </a:t>
            </a:r>
            <a:r>
              <a:rPr lang="pt-BR" dirty="0">
                <a:solidFill>
                  <a:schemeClr val="accent1">
                    <a:lumMod val="50000"/>
                  </a:schemeClr>
                </a:solidFill>
              </a:rPr>
              <a:t>é executada no território de abrangência do Centro de Referência de Assistência Social (CRAS), unidade do SUAS, onde são ofertados serviços de caráter preventivo, protetivo e proativo, por meio do desenvolvimento das potencialidades, do fortalecimento de vínculos familiares e comunitários, e ampliação do acesso aos direitos.   </a:t>
            </a:r>
          </a:p>
          <a:p>
            <a:pPr marL="0" indent="0" algn="just">
              <a:buNone/>
            </a:pPr>
            <a:endParaRPr lang="pt-BR" dirty="0"/>
          </a:p>
        </p:txBody>
      </p:sp>
    </p:spTree>
    <p:extLst>
      <p:ext uri="{BB962C8B-B14F-4D97-AF65-F5344CB8AC3E}">
        <p14:creationId xmlns:p14="http://schemas.microsoft.com/office/powerpoint/2010/main" val="38397418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a:t>          </a:t>
            </a:r>
            <a:r>
              <a:rPr lang="pt-BR" b="1" dirty="0">
                <a:solidFill>
                  <a:schemeClr val="accent1">
                    <a:lumMod val="50000"/>
                  </a:schemeClr>
                </a:solidFill>
                <a:latin typeface="+mn-lt"/>
              </a:rPr>
              <a:t>ORGANIZAÇÃO DO SUAS</a:t>
            </a:r>
          </a:p>
        </p:txBody>
      </p:sp>
      <p:sp>
        <p:nvSpPr>
          <p:cNvPr id="3" name="Espaço Reservado para Conteúdo 2"/>
          <p:cNvSpPr>
            <a:spLocks noGrp="1"/>
          </p:cNvSpPr>
          <p:nvPr>
            <p:ph idx="1"/>
          </p:nvPr>
        </p:nvSpPr>
        <p:spPr>
          <a:xfrm>
            <a:off x="1985554" y="1690688"/>
            <a:ext cx="9368246" cy="4351338"/>
          </a:xfrm>
        </p:spPr>
        <p:txBody>
          <a:bodyPr>
            <a:normAutofit fontScale="92500" lnSpcReduction="10000"/>
          </a:bodyPr>
          <a:lstStyle/>
          <a:p>
            <a:pPr marL="0" indent="0" algn="just">
              <a:buNone/>
            </a:pPr>
            <a:r>
              <a:rPr lang="pt-BR" b="1" dirty="0">
                <a:solidFill>
                  <a:schemeClr val="accent1">
                    <a:lumMod val="50000"/>
                  </a:schemeClr>
                </a:solidFill>
              </a:rPr>
              <a:t>A Proteção Social Especial</a:t>
            </a:r>
            <a:r>
              <a:rPr lang="pt-BR" dirty="0">
                <a:solidFill>
                  <a:schemeClr val="accent1">
                    <a:lumMod val="50000"/>
                  </a:schemeClr>
                </a:solidFill>
              </a:rPr>
              <a:t>, é organizada em dois níveis de complexidade, sendo: Proteção Social Especial de Média Complexidade e Proteção Social Especial de Alta Complexidade, e o atendimento é destinado: </a:t>
            </a:r>
          </a:p>
          <a:p>
            <a:pPr algn="just"/>
            <a:r>
              <a:rPr lang="pt-BR" dirty="0">
                <a:solidFill>
                  <a:schemeClr val="accent1">
                    <a:lumMod val="50000"/>
                  </a:schemeClr>
                </a:solidFill>
              </a:rPr>
              <a:t>às famílias e indivíduos em situação de risco pessoal e social, incluindo violência e outras situações de violações de direitos;</a:t>
            </a:r>
          </a:p>
          <a:p>
            <a:pPr algn="just"/>
            <a:r>
              <a:rPr lang="pt-BR" dirty="0">
                <a:solidFill>
                  <a:schemeClr val="accent1">
                    <a:lumMod val="50000"/>
                  </a:schemeClr>
                </a:solidFill>
              </a:rPr>
              <a:t>à preservação da integridade;</a:t>
            </a:r>
          </a:p>
          <a:p>
            <a:pPr algn="just"/>
            <a:r>
              <a:rPr lang="pt-BR" dirty="0">
                <a:solidFill>
                  <a:schemeClr val="accent1">
                    <a:lumMod val="50000"/>
                  </a:schemeClr>
                </a:solidFill>
              </a:rPr>
              <a:t>à reparação de danos decorrentes de violações de direitos;</a:t>
            </a:r>
          </a:p>
          <a:p>
            <a:pPr algn="just"/>
            <a:r>
              <a:rPr lang="pt-BR" dirty="0">
                <a:solidFill>
                  <a:schemeClr val="accent1">
                    <a:lumMod val="50000"/>
                  </a:schemeClr>
                </a:solidFill>
              </a:rPr>
              <a:t>à superação de padrões violadores;</a:t>
            </a:r>
          </a:p>
          <a:p>
            <a:pPr algn="just"/>
            <a:r>
              <a:rPr lang="pt-BR" dirty="0">
                <a:solidFill>
                  <a:schemeClr val="accent1">
                    <a:lumMod val="50000"/>
                  </a:schemeClr>
                </a:solidFill>
              </a:rPr>
              <a:t>ao fortalecimento das famílias no desempenho da sua função protetiva e de suas condições de autonomia.</a:t>
            </a:r>
          </a:p>
          <a:p>
            <a:pPr marL="0" indent="0" algn="just">
              <a:buNone/>
            </a:pPr>
            <a:endParaRPr lang="pt-BR" dirty="0">
              <a:solidFill>
                <a:schemeClr val="accent1">
                  <a:lumMod val="50000"/>
                </a:schemeClr>
              </a:solidFill>
            </a:endParaRPr>
          </a:p>
        </p:txBody>
      </p:sp>
    </p:spTree>
    <p:extLst>
      <p:ext uri="{BB962C8B-B14F-4D97-AF65-F5344CB8AC3E}">
        <p14:creationId xmlns:p14="http://schemas.microsoft.com/office/powerpoint/2010/main" val="18354280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a:t>          </a:t>
            </a:r>
            <a:r>
              <a:rPr lang="pt-BR" b="1" dirty="0">
                <a:solidFill>
                  <a:schemeClr val="accent1">
                    <a:lumMod val="50000"/>
                  </a:schemeClr>
                </a:solidFill>
                <a:latin typeface="+mn-lt"/>
              </a:rPr>
              <a:t>ORGANIZAÇÃO DO SUAS</a:t>
            </a:r>
          </a:p>
        </p:txBody>
      </p:sp>
      <p:sp>
        <p:nvSpPr>
          <p:cNvPr id="3" name="Espaço Reservado para Conteúdo 2"/>
          <p:cNvSpPr>
            <a:spLocks noGrp="1"/>
          </p:cNvSpPr>
          <p:nvPr>
            <p:ph idx="1"/>
          </p:nvPr>
        </p:nvSpPr>
        <p:spPr>
          <a:xfrm>
            <a:off x="1920240" y="1690688"/>
            <a:ext cx="9433560" cy="4351338"/>
          </a:xfrm>
        </p:spPr>
        <p:txBody>
          <a:bodyPr>
            <a:normAutofit fontScale="92500" lnSpcReduction="10000"/>
          </a:bodyPr>
          <a:lstStyle/>
          <a:p>
            <a:pPr marL="0" indent="0" algn="just">
              <a:buNone/>
            </a:pPr>
            <a:r>
              <a:rPr lang="pt-BR" b="1" dirty="0">
                <a:solidFill>
                  <a:schemeClr val="accent1">
                    <a:lumMod val="50000"/>
                  </a:schemeClr>
                </a:solidFill>
              </a:rPr>
              <a:t>A Proteção Social Especial de Média Complexidade</a:t>
            </a:r>
            <a:r>
              <a:rPr lang="pt-BR" dirty="0">
                <a:solidFill>
                  <a:schemeClr val="accent1">
                    <a:lumMod val="50000"/>
                  </a:schemeClr>
                </a:solidFill>
              </a:rPr>
              <a:t> é executada no território de abrangência do Centro de Referência Especializado de Assistência Social (CREAS), unidade do SUAS, onde é ofertado trabalho social especializado a famílias e indivíduos em situação de vulnerabilidade, por violação de direitos.</a:t>
            </a:r>
          </a:p>
          <a:p>
            <a:pPr marL="0" indent="0" algn="just">
              <a:buNone/>
            </a:pPr>
            <a:r>
              <a:rPr lang="pt-BR" b="1" dirty="0">
                <a:solidFill>
                  <a:schemeClr val="accent1">
                    <a:lumMod val="50000"/>
                  </a:schemeClr>
                </a:solidFill>
              </a:rPr>
              <a:t>A Proteção Social Especial de Alta Complexidade</a:t>
            </a:r>
            <a:r>
              <a:rPr lang="pt-BR" dirty="0">
                <a:solidFill>
                  <a:schemeClr val="accent1">
                    <a:lumMod val="50000"/>
                  </a:schemeClr>
                </a:solidFill>
              </a:rPr>
              <a:t> tem a finalidade de garantir proteção integral, e é executada em diferentes tipos de equipamentos. O Serviço é destinado a famílias e/ou indivíduos com vínculos familiares rompidos ou fragilizados, para indivíduos afastados da família por medida de proteção, e na proteção à população atingida por situações de emergência e calamidade pública.</a:t>
            </a:r>
          </a:p>
        </p:txBody>
      </p:sp>
    </p:spTree>
    <p:extLst>
      <p:ext uri="{BB962C8B-B14F-4D97-AF65-F5344CB8AC3E}">
        <p14:creationId xmlns:p14="http://schemas.microsoft.com/office/powerpoint/2010/main" val="3739524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a:t>          </a:t>
            </a:r>
            <a:r>
              <a:rPr lang="pt-BR" b="1" dirty="0">
                <a:solidFill>
                  <a:schemeClr val="accent1">
                    <a:lumMod val="50000"/>
                  </a:schemeClr>
                </a:solidFill>
                <a:latin typeface="+mn-lt"/>
              </a:rPr>
              <a:t>Webinário Escuta Especializada</a:t>
            </a:r>
          </a:p>
        </p:txBody>
      </p:sp>
      <p:sp>
        <p:nvSpPr>
          <p:cNvPr id="3" name="Espaço Reservado para Conteúdo 2"/>
          <p:cNvSpPr>
            <a:spLocks noGrp="1"/>
          </p:cNvSpPr>
          <p:nvPr>
            <p:ph idx="1"/>
          </p:nvPr>
        </p:nvSpPr>
        <p:spPr/>
        <p:txBody>
          <a:bodyPr/>
          <a:lstStyle/>
          <a:p>
            <a:pPr marL="0" indent="0">
              <a:buNone/>
            </a:pPr>
            <a:endParaRPr lang="pt-BR" dirty="0"/>
          </a:p>
          <a:p>
            <a:pPr marL="0" indent="0">
              <a:buNone/>
            </a:pPr>
            <a:endParaRPr lang="pt-BR" dirty="0"/>
          </a:p>
          <a:p>
            <a:pPr marL="0" indent="0">
              <a:buNone/>
            </a:pPr>
            <a:endParaRPr lang="pt-BR" dirty="0"/>
          </a:p>
          <a:p>
            <a:pPr marL="0" indent="0" algn="ctr">
              <a:buNone/>
            </a:pPr>
            <a:r>
              <a:rPr lang="pt-BR" sz="4800" b="1" dirty="0">
                <a:solidFill>
                  <a:schemeClr val="accent1">
                    <a:lumMod val="50000"/>
                  </a:schemeClr>
                </a:solidFill>
              </a:rPr>
              <a:t>       A Escuta Especializada no SUAS</a:t>
            </a:r>
          </a:p>
        </p:txBody>
      </p:sp>
    </p:spTree>
    <p:extLst>
      <p:ext uri="{BB962C8B-B14F-4D97-AF65-F5344CB8AC3E}">
        <p14:creationId xmlns:p14="http://schemas.microsoft.com/office/powerpoint/2010/main" val="29141688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a:t>          </a:t>
            </a:r>
            <a:r>
              <a:rPr lang="pt-BR" b="1" dirty="0">
                <a:solidFill>
                  <a:schemeClr val="accent5">
                    <a:lumMod val="75000"/>
                  </a:schemeClr>
                </a:solidFill>
                <a:latin typeface="+mn-lt"/>
              </a:rPr>
              <a:t>DEFINIÇÃO</a:t>
            </a:r>
          </a:p>
        </p:txBody>
      </p:sp>
      <p:sp>
        <p:nvSpPr>
          <p:cNvPr id="3" name="Espaço Reservado para Conteúdo 2"/>
          <p:cNvSpPr>
            <a:spLocks noGrp="1"/>
          </p:cNvSpPr>
          <p:nvPr>
            <p:ph idx="1"/>
          </p:nvPr>
        </p:nvSpPr>
        <p:spPr>
          <a:xfrm>
            <a:off x="1841863" y="2139134"/>
            <a:ext cx="9511937" cy="4351338"/>
          </a:xfrm>
        </p:spPr>
        <p:txBody>
          <a:bodyPr>
            <a:normAutofit/>
          </a:bodyPr>
          <a:lstStyle/>
          <a:p>
            <a:pPr marL="0" indent="0" algn="just">
              <a:buNone/>
            </a:pPr>
            <a:r>
              <a:rPr lang="pt-BR" sz="2600" dirty="0">
                <a:solidFill>
                  <a:schemeClr val="accent1">
                    <a:lumMod val="50000"/>
                  </a:schemeClr>
                </a:solidFill>
              </a:rPr>
              <a:t>De acordo com o Art. 7º da Lei n. 13.431/2017: </a:t>
            </a:r>
          </a:p>
          <a:p>
            <a:pPr marL="0" indent="0" algn="just">
              <a:buNone/>
            </a:pPr>
            <a:r>
              <a:rPr lang="pt-BR" sz="2600" dirty="0">
                <a:solidFill>
                  <a:schemeClr val="accent1">
                    <a:lumMod val="50000"/>
                  </a:schemeClr>
                </a:solidFill>
              </a:rPr>
              <a:t>“Escuta Especializada é o procedimento de entrevista sobre situação de violência com criança ou adolescente, perante órgão da rede de proteção, limitado o relato estritamente ao necessário para o cumprimento de sua finalidade”.</a:t>
            </a:r>
          </a:p>
          <a:p>
            <a:pPr marL="0" indent="0" algn="just">
              <a:buNone/>
            </a:pPr>
            <a:r>
              <a:rPr lang="pt-BR" sz="2600" dirty="0">
                <a:solidFill>
                  <a:schemeClr val="accent1">
                    <a:lumMod val="50000"/>
                  </a:schemeClr>
                </a:solidFill>
              </a:rPr>
              <a:t>É o momento em que a criança e o adolescente, vítima ou testemunha de violência, será </a:t>
            </a:r>
            <a:r>
              <a:rPr lang="pt-BR" sz="2600" b="1" u="sng" dirty="0">
                <a:solidFill>
                  <a:schemeClr val="accent1">
                    <a:lumMod val="50000"/>
                  </a:schemeClr>
                </a:solidFill>
              </a:rPr>
              <a:t>ouvido</a:t>
            </a:r>
            <a:r>
              <a:rPr lang="pt-BR" sz="2600" dirty="0">
                <a:solidFill>
                  <a:schemeClr val="accent1">
                    <a:lumMod val="50000"/>
                  </a:schemeClr>
                </a:solidFill>
              </a:rPr>
              <a:t> pela rede de proteção.</a:t>
            </a:r>
          </a:p>
          <a:p>
            <a:pPr marL="0" indent="0">
              <a:buNone/>
            </a:pPr>
            <a:endParaRPr lang="pt-BR" dirty="0"/>
          </a:p>
        </p:txBody>
      </p:sp>
    </p:spTree>
    <p:extLst>
      <p:ext uri="{BB962C8B-B14F-4D97-AF65-F5344CB8AC3E}">
        <p14:creationId xmlns:p14="http://schemas.microsoft.com/office/powerpoint/2010/main" val="21653483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a:t>          </a:t>
            </a:r>
            <a:r>
              <a:rPr lang="pt-BR" sz="4000" b="1" dirty="0">
                <a:solidFill>
                  <a:schemeClr val="accent1">
                    <a:lumMod val="50000"/>
                  </a:schemeClr>
                </a:solidFill>
                <a:latin typeface="+mn-lt"/>
              </a:rPr>
              <a:t>A Lei nº 13.431/2017 e o Decreto nº 9.603 </a:t>
            </a:r>
          </a:p>
        </p:txBody>
      </p:sp>
      <p:sp>
        <p:nvSpPr>
          <p:cNvPr id="3" name="Espaço Reservado para Conteúdo 2"/>
          <p:cNvSpPr>
            <a:spLocks noGrp="1"/>
          </p:cNvSpPr>
          <p:nvPr>
            <p:ph idx="1"/>
          </p:nvPr>
        </p:nvSpPr>
        <p:spPr>
          <a:xfrm>
            <a:off x="1881051" y="1551305"/>
            <a:ext cx="9472749" cy="4351338"/>
          </a:xfrm>
        </p:spPr>
        <p:txBody>
          <a:bodyPr>
            <a:normAutofit/>
          </a:bodyPr>
          <a:lstStyle/>
          <a:p>
            <a:pPr marL="0" indent="0" algn="just">
              <a:buNone/>
            </a:pPr>
            <a:r>
              <a:rPr lang="pt-BR" dirty="0"/>
              <a:t>              </a:t>
            </a:r>
          </a:p>
          <a:p>
            <a:pPr marL="0" indent="0" algn="just">
              <a:buNone/>
            </a:pPr>
            <a:r>
              <a:rPr lang="pt-BR" sz="2600" dirty="0">
                <a:solidFill>
                  <a:schemeClr val="accent1">
                    <a:lumMod val="50000"/>
                  </a:schemeClr>
                </a:solidFill>
              </a:rPr>
              <a:t>Surgiram da necessidade de atualização e integração das ações executadas visando efetivar a proteção, e </a:t>
            </a:r>
            <a:r>
              <a:rPr lang="pt-BR" sz="2600" b="1" u="sng" dirty="0">
                <a:solidFill>
                  <a:schemeClr val="accent1">
                    <a:lumMod val="50000"/>
                  </a:schemeClr>
                </a:solidFill>
              </a:rPr>
              <a:t>evitar a </a:t>
            </a:r>
            <a:r>
              <a:rPr lang="pt-BR" sz="2600" b="1" u="sng" dirty="0" err="1">
                <a:solidFill>
                  <a:schemeClr val="accent1">
                    <a:lumMod val="50000"/>
                  </a:schemeClr>
                </a:solidFill>
              </a:rPr>
              <a:t>revitimização</a:t>
            </a:r>
            <a:r>
              <a:rPr lang="pt-BR" sz="2600" dirty="0">
                <a:solidFill>
                  <a:schemeClr val="accent1">
                    <a:lumMod val="50000"/>
                  </a:schemeClr>
                </a:solidFill>
              </a:rPr>
              <a:t> de crianças e adolescentes em todo o processo de atendimento que estiverem inseridos. </a:t>
            </a:r>
          </a:p>
          <a:p>
            <a:pPr marL="0" indent="0" algn="just">
              <a:buNone/>
            </a:pPr>
            <a:endParaRPr lang="pt-BR" sz="2600" dirty="0">
              <a:solidFill>
                <a:schemeClr val="accent1">
                  <a:lumMod val="50000"/>
                </a:schemeClr>
              </a:solidFill>
            </a:endParaRPr>
          </a:p>
          <a:p>
            <a:pPr marL="0" indent="0" algn="just">
              <a:lnSpc>
                <a:spcPct val="100000"/>
              </a:lnSpc>
              <a:spcBef>
                <a:spcPts val="0"/>
              </a:spcBef>
              <a:buNone/>
            </a:pPr>
            <a:r>
              <a:rPr lang="pt-BR" sz="2600" b="1" dirty="0">
                <a:solidFill>
                  <a:schemeClr val="accent1">
                    <a:lumMod val="50000"/>
                  </a:schemeClr>
                </a:solidFill>
              </a:rPr>
              <a:t>Público:</a:t>
            </a:r>
            <a:r>
              <a:rPr lang="pt-BR" sz="2600" dirty="0">
                <a:solidFill>
                  <a:schemeClr val="accent1">
                    <a:lumMod val="50000"/>
                  </a:schemeClr>
                </a:solidFill>
              </a:rPr>
              <a:t> Crianças e Adolescentes de 0 a 17 anos, facultativo para as vítimas e testemunhas de violência entre 18 (dezoito) e 21 (vinte e um) anos, conforme disposto no parágrafo único do art. 2º, do ECA.</a:t>
            </a:r>
          </a:p>
        </p:txBody>
      </p:sp>
    </p:spTree>
    <p:extLst>
      <p:ext uri="{BB962C8B-B14F-4D97-AF65-F5344CB8AC3E}">
        <p14:creationId xmlns:p14="http://schemas.microsoft.com/office/powerpoint/2010/main" val="38279967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25002"/>
            <a:ext cx="10515600" cy="1146221"/>
          </a:xfrm>
        </p:spPr>
        <p:txBody>
          <a:bodyPr>
            <a:normAutofit fontScale="90000"/>
          </a:bodyPr>
          <a:lstStyle/>
          <a:p>
            <a:pPr algn="ctr"/>
            <a:r>
              <a:rPr lang="pt-BR" dirty="0"/>
              <a:t>          </a:t>
            </a:r>
            <a:br>
              <a:rPr lang="pt-BR" dirty="0"/>
            </a:br>
            <a:r>
              <a:rPr lang="pt-BR" dirty="0"/>
              <a:t>           </a:t>
            </a:r>
            <a:r>
              <a:rPr lang="pt-BR" sz="4000" b="1" dirty="0">
                <a:solidFill>
                  <a:schemeClr val="accent1">
                    <a:lumMod val="50000"/>
                  </a:schemeClr>
                </a:solidFill>
                <a:latin typeface="+mn-lt"/>
              </a:rPr>
              <a:t>Quem pode realizar a escuta especializada?</a:t>
            </a:r>
            <a:br>
              <a:rPr lang="pt-BR" sz="4000" b="1" dirty="0">
                <a:solidFill>
                  <a:schemeClr val="accent1">
                    <a:lumMod val="50000"/>
                  </a:schemeClr>
                </a:solidFill>
                <a:latin typeface="+mn-lt"/>
              </a:rPr>
            </a:br>
            <a:endParaRPr lang="pt-BR" sz="4000" b="1" dirty="0">
              <a:solidFill>
                <a:schemeClr val="accent1">
                  <a:lumMod val="50000"/>
                </a:schemeClr>
              </a:solidFill>
              <a:latin typeface="+mn-lt"/>
            </a:endParaRPr>
          </a:p>
        </p:txBody>
      </p:sp>
      <p:sp>
        <p:nvSpPr>
          <p:cNvPr id="3" name="Espaço Reservado para Conteúdo 2"/>
          <p:cNvSpPr>
            <a:spLocks noGrp="1"/>
          </p:cNvSpPr>
          <p:nvPr>
            <p:ph idx="1"/>
          </p:nvPr>
        </p:nvSpPr>
        <p:spPr>
          <a:xfrm>
            <a:off x="1946366" y="1825625"/>
            <a:ext cx="9407434" cy="4351338"/>
          </a:xfrm>
        </p:spPr>
        <p:txBody>
          <a:bodyPr>
            <a:normAutofit fontScale="92500"/>
          </a:bodyPr>
          <a:lstStyle/>
          <a:p>
            <a:pPr marL="0" indent="0">
              <a:buNone/>
            </a:pPr>
            <a:r>
              <a:rPr lang="pt-BR" b="1" dirty="0">
                <a:solidFill>
                  <a:schemeClr val="accent1">
                    <a:lumMod val="50000"/>
                  </a:schemeClr>
                </a:solidFill>
              </a:rPr>
              <a:t>Art. 19, Decreto nº 9.603/2018</a:t>
            </a:r>
          </a:p>
          <a:p>
            <a:pPr marL="0" indent="0">
              <a:buNone/>
            </a:pPr>
            <a:endParaRPr lang="pt-BR" dirty="0"/>
          </a:p>
          <a:p>
            <a:pPr marL="0" indent="0" algn="just">
              <a:buNone/>
            </a:pPr>
            <a:r>
              <a:rPr lang="pt-BR" dirty="0">
                <a:solidFill>
                  <a:schemeClr val="accent1">
                    <a:lumMod val="50000"/>
                  </a:schemeClr>
                </a:solidFill>
              </a:rPr>
              <a:t>Os Órgãos da Rede de Proteção: Educação, Saúde, Assistência Social, Segurança Pública e Direitos Humanos, com o objetivo de assegurar o acompanhamento da vítima ou da testemunha de violência, para a superação das consequências da violência sofrida, limitando ao estritamente necessário para o cumprimento da finalidade de proteção social e de provimento dos cuidados. </a:t>
            </a:r>
          </a:p>
          <a:p>
            <a:pPr marL="0" indent="0" algn="just">
              <a:buNone/>
            </a:pPr>
            <a:endParaRPr lang="pt-BR" dirty="0">
              <a:solidFill>
                <a:schemeClr val="accent1">
                  <a:lumMod val="50000"/>
                </a:schemeClr>
              </a:solidFill>
            </a:endParaRPr>
          </a:p>
          <a:p>
            <a:pPr marL="0" indent="0" algn="just">
              <a:buNone/>
            </a:pPr>
            <a:r>
              <a:rPr lang="pt-BR" dirty="0">
                <a:solidFill>
                  <a:schemeClr val="accent1">
                    <a:lumMod val="50000"/>
                  </a:schemeClr>
                </a:solidFill>
              </a:rPr>
              <a:t>   </a:t>
            </a:r>
          </a:p>
        </p:txBody>
      </p:sp>
    </p:spTree>
    <p:extLst>
      <p:ext uri="{BB962C8B-B14F-4D97-AF65-F5344CB8AC3E}">
        <p14:creationId xmlns:p14="http://schemas.microsoft.com/office/powerpoint/2010/main" val="16296495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51079" y="365125"/>
            <a:ext cx="10515600" cy="1325563"/>
          </a:xfrm>
        </p:spPr>
        <p:txBody>
          <a:bodyPr/>
          <a:lstStyle/>
          <a:p>
            <a:pPr algn="ctr"/>
            <a:r>
              <a:rPr lang="pt-BR" dirty="0"/>
              <a:t>          </a:t>
            </a:r>
            <a:r>
              <a:rPr lang="pt-BR" b="1" dirty="0">
                <a:solidFill>
                  <a:schemeClr val="accent1">
                    <a:lumMod val="50000"/>
                  </a:schemeClr>
                </a:solidFill>
                <a:latin typeface="+mn-lt"/>
              </a:rPr>
              <a:t>IMPORTANTE !!</a:t>
            </a:r>
          </a:p>
        </p:txBody>
      </p:sp>
      <p:sp>
        <p:nvSpPr>
          <p:cNvPr id="3" name="Espaço Reservado para Conteúdo 2"/>
          <p:cNvSpPr>
            <a:spLocks noGrp="1"/>
          </p:cNvSpPr>
          <p:nvPr>
            <p:ph idx="1"/>
          </p:nvPr>
        </p:nvSpPr>
        <p:spPr>
          <a:xfrm>
            <a:off x="1854926" y="1558344"/>
            <a:ext cx="9498874" cy="4618619"/>
          </a:xfrm>
        </p:spPr>
        <p:txBody>
          <a:bodyPr>
            <a:normAutofit fontScale="92500" lnSpcReduction="10000"/>
          </a:bodyPr>
          <a:lstStyle/>
          <a:p>
            <a:pPr marL="0" indent="0">
              <a:buNone/>
            </a:pPr>
            <a:r>
              <a:rPr lang="pt-BR" dirty="0"/>
              <a:t> </a:t>
            </a:r>
            <a:r>
              <a:rPr lang="pt-BR" b="1" dirty="0">
                <a:solidFill>
                  <a:schemeClr val="accent1">
                    <a:lumMod val="50000"/>
                  </a:schemeClr>
                </a:solidFill>
              </a:rPr>
              <a:t>Art. 19, Decreto nº 9.603/2018</a:t>
            </a:r>
          </a:p>
          <a:p>
            <a:pPr marL="0" indent="0">
              <a:buNone/>
            </a:pPr>
            <a:endParaRPr lang="pt-BR" dirty="0">
              <a:solidFill>
                <a:schemeClr val="accent1">
                  <a:lumMod val="50000"/>
                </a:schemeClr>
              </a:solidFill>
            </a:endParaRPr>
          </a:p>
          <a:p>
            <a:pPr algn="just"/>
            <a:r>
              <a:rPr lang="pt-BR" dirty="0">
                <a:solidFill>
                  <a:schemeClr val="accent1">
                    <a:lumMod val="50000"/>
                  </a:schemeClr>
                </a:solidFill>
              </a:rPr>
              <a:t>A informação à criança e ao adolescente em linguagem compatível, sobre procedimentos e serviços disponíveis;</a:t>
            </a:r>
          </a:p>
          <a:p>
            <a:pPr algn="just"/>
            <a:r>
              <a:rPr lang="pt-BR" dirty="0">
                <a:solidFill>
                  <a:schemeClr val="accent1">
                    <a:lumMod val="50000"/>
                  </a:schemeClr>
                </a:solidFill>
              </a:rPr>
              <a:t>A busca de informações deve ser priorizada entre os profissionais envolvidos, familiares ou acompanhantes;</a:t>
            </a:r>
          </a:p>
          <a:p>
            <a:pPr algn="just"/>
            <a:r>
              <a:rPr lang="pt-BR" dirty="0">
                <a:solidFill>
                  <a:schemeClr val="accent1">
                    <a:lumMod val="50000"/>
                  </a:schemeClr>
                </a:solidFill>
              </a:rPr>
              <a:t>A primazia e respeito pela liberdade de expressão da criança ou do adolescente e sua família, evitando questionamentos que fujam aos objetivos da escuta especializada;</a:t>
            </a:r>
          </a:p>
          <a:p>
            <a:pPr algn="just"/>
            <a:r>
              <a:rPr lang="pt-BR" dirty="0">
                <a:solidFill>
                  <a:schemeClr val="accent1">
                    <a:lumMod val="50000"/>
                  </a:schemeClr>
                </a:solidFill>
              </a:rPr>
              <a:t>A escuta especializada não tem o escopo de produzir prova para o processo de investigação e de responsabilização.</a:t>
            </a:r>
          </a:p>
          <a:p>
            <a:pPr marL="0" indent="0">
              <a:buNone/>
            </a:pPr>
            <a:endParaRPr lang="pt-BR" dirty="0"/>
          </a:p>
        </p:txBody>
      </p:sp>
    </p:spTree>
    <p:extLst>
      <p:ext uri="{BB962C8B-B14F-4D97-AF65-F5344CB8AC3E}">
        <p14:creationId xmlns:p14="http://schemas.microsoft.com/office/powerpoint/2010/main" val="25226552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a:t>          </a:t>
            </a:r>
            <a:r>
              <a:rPr lang="pt-BR" b="1" dirty="0">
                <a:solidFill>
                  <a:schemeClr val="accent1">
                    <a:lumMod val="50000"/>
                  </a:schemeClr>
                </a:solidFill>
                <a:latin typeface="+mn-lt"/>
              </a:rPr>
              <a:t>O atendimento do SUAS</a:t>
            </a:r>
          </a:p>
        </p:txBody>
      </p:sp>
      <p:sp>
        <p:nvSpPr>
          <p:cNvPr id="3" name="Espaço Reservado para Conteúdo 2"/>
          <p:cNvSpPr>
            <a:spLocks noGrp="1"/>
          </p:cNvSpPr>
          <p:nvPr>
            <p:ph idx="1"/>
          </p:nvPr>
        </p:nvSpPr>
        <p:spPr>
          <a:xfrm>
            <a:off x="1933303" y="1564368"/>
            <a:ext cx="9420497" cy="4351338"/>
          </a:xfrm>
        </p:spPr>
        <p:txBody>
          <a:bodyPr>
            <a:normAutofit/>
          </a:bodyPr>
          <a:lstStyle/>
          <a:p>
            <a:pPr marL="0" indent="0" algn="just">
              <a:buNone/>
            </a:pPr>
            <a:r>
              <a:rPr lang="pt-BR" sz="2600" dirty="0">
                <a:solidFill>
                  <a:schemeClr val="accent1">
                    <a:lumMod val="50000"/>
                  </a:schemeClr>
                </a:solidFill>
              </a:rPr>
              <a:t>Levantar dados para um complexo estudo acerca das possíveis causas da violência, suas consequências, e da forma de tratá-las, realizando: </a:t>
            </a:r>
          </a:p>
          <a:p>
            <a:pPr algn="just"/>
            <a:r>
              <a:rPr lang="pt-BR" sz="2600" dirty="0">
                <a:solidFill>
                  <a:schemeClr val="accent1">
                    <a:lumMod val="50000"/>
                  </a:schemeClr>
                </a:solidFill>
              </a:rPr>
              <a:t>estudos socioeconômicos para conhecer as condições familiares;</a:t>
            </a:r>
          </a:p>
          <a:p>
            <a:pPr algn="just"/>
            <a:r>
              <a:rPr lang="pt-BR" sz="2600" dirty="0">
                <a:solidFill>
                  <a:schemeClr val="accent1">
                    <a:lumMod val="50000"/>
                  </a:schemeClr>
                </a:solidFill>
              </a:rPr>
              <a:t>orientações sobre direitos  e deveres relativos à proteção das vítimas; </a:t>
            </a:r>
          </a:p>
          <a:p>
            <a:pPr algn="just"/>
            <a:r>
              <a:rPr lang="pt-BR" sz="2600" dirty="0">
                <a:solidFill>
                  <a:schemeClr val="accent1">
                    <a:lumMod val="50000"/>
                  </a:schemeClr>
                </a:solidFill>
              </a:rPr>
              <a:t>oferecimento de serviços e de recursos disponíveis segundo as políticas públicas e </a:t>
            </a:r>
          </a:p>
          <a:p>
            <a:pPr algn="just"/>
            <a:r>
              <a:rPr lang="pt-BR" sz="2600" dirty="0">
                <a:solidFill>
                  <a:schemeClr val="accent1">
                    <a:lumMod val="50000"/>
                  </a:schemeClr>
                </a:solidFill>
              </a:rPr>
              <a:t>articulação entre todos os que atuam na causa, quer sejam governamentais ou não.</a:t>
            </a:r>
          </a:p>
          <a:p>
            <a:pPr marL="0" indent="0">
              <a:buNone/>
            </a:pPr>
            <a:endParaRPr lang="pt-BR" dirty="0"/>
          </a:p>
        </p:txBody>
      </p:sp>
    </p:spTree>
    <p:extLst>
      <p:ext uri="{BB962C8B-B14F-4D97-AF65-F5344CB8AC3E}">
        <p14:creationId xmlns:p14="http://schemas.microsoft.com/office/powerpoint/2010/main" val="40805412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a:t>          </a:t>
            </a:r>
            <a:r>
              <a:rPr lang="pt-BR" b="1" dirty="0">
                <a:solidFill>
                  <a:schemeClr val="accent1">
                    <a:lumMod val="50000"/>
                  </a:schemeClr>
                </a:solidFill>
                <a:latin typeface="+mn-lt"/>
              </a:rPr>
              <a:t>O atendimento no SUAS</a:t>
            </a:r>
          </a:p>
        </p:txBody>
      </p:sp>
      <p:sp>
        <p:nvSpPr>
          <p:cNvPr id="3" name="Espaço Reservado para Conteúdo 2"/>
          <p:cNvSpPr>
            <a:spLocks noGrp="1"/>
          </p:cNvSpPr>
          <p:nvPr>
            <p:ph idx="1"/>
          </p:nvPr>
        </p:nvSpPr>
        <p:spPr>
          <a:xfrm>
            <a:off x="1867988" y="1825625"/>
            <a:ext cx="9485811" cy="4351338"/>
          </a:xfrm>
        </p:spPr>
        <p:txBody>
          <a:bodyPr>
            <a:normAutofit fontScale="92500"/>
          </a:bodyPr>
          <a:lstStyle/>
          <a:p>
            <a:pPr marL="0" indent="0" algn="just">
              <a:buNone/>
            </a:pPr>
            <a:r>
              <a:rPr lang="pt-BR" dirty="0">
                <a:solidFill>
                  <a:schemeClr val="accent1">
                    <a:lumMod val="50000"/>
                  </a:schemeClr>
                </a:solidFill>
              </a:rPr>
              <a:t>No SUAS, a Escuta Especializada poderá ser realizada no âmbito dos serviços, em razão de uma revelação espontânea anterior, ou livre relato (na escola, na família, entre amigos, onde a criança ou adolescente se sente seguro para relatar o ocorrido sem temor), ou em um contexto de atendimento já em andamento. </a:t>
            </a:r>
          </a:p>
          <a:p>
            <a:pPr marL="0" indent="0" algn="just">
              <a:buNone/>
            </a:pPr>
            <a:r>
              <a:rPr lang="pt-BR" dirty="0">
                <a:solidFill>
                  <a:schemeClr val="accent1">
                    <a:lumMod val="50000"/>
                  </a:schemeClr>
                </a:solidFill>
              </a:rPr>
              <a:t>Havendo centro específico, ou integrado, para realizar a Escuta Especializada, recomenda-se a elaboração de fluxos e orientações locais para o </a:t>
            </a:r>
            <a:r>
              <a:rPr lang="pt-BR" dirty="0" err="1">
                <a:solidFill>
                  <a:schemeClr val="accent1">
                    <a:lumMod val="50000"/>
                  </a:schemeClr>
                </a:solidFill>
              </a:rPr>
              <a:t>referenciamento</a:t>
            </a:r>
            <a:r>
              <a:rPr lang="pt-BR" dirty="0">
                <a:solidFill>
                  <a:schemeClr val="accent1">
                    <a:lumMod val="50000"/>
                  </a:schemeClr>
                </a:solidFill>
              </a:rPr>
              <a:t> deste procedimentos nos centros.</a:t>
            </a:r>
          </a:p>
          <a:p>
            <a:pPr marL="0" indent="0" algn="just">
              <a:buNone/>
            </a:pPr>
            <a:r>
              <a:rPr lang="pt-BR" b="1" dirty="0">
                <a:solidFill>
                  <a:schemeClr val="accent1">
                    <a:lumMod val="50000"/>
                  </a:schemeClr>
                </a:solidFill>
              </a:rPr>
              <a:t>OBS:</a:t>
            </a:r>
            <a:r>
              <a:rPr lang="pt-BR" dirty="0">
                <a:solidFill>
                  <a:schemeClr val="accent1">
                    <a:lumMod val="50000"/>
                  </a:schemeClr>
                </a:solidFill>
              </a:rPr>
              <a:t> importante a construção do fluxo mesmo onde não houver centro específico para atendimento. </a:t>
            </a:r>
          </a:p>
          <a:p>
            <a:pPr marL="0" indent="0">
              <a:buNone/>
            </a:pPr>
            <a:endParaRPr lang="pt-BR" dirty="0"/>
          </a:p>
        </p:txBody>
      </p:sp>
    </p:spTree>
    <p:extLst>
      <p:ext uri="{BB962C8B-B14F-4D97-AF65-F5344CB8AC3E}">
        <p14:creationId xmlns:p14="http://schemas.microsoft.com/office/powerpoint/2010/main" val="3571530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a:t>          </a:t>
            </a:r>
            <a:r>
              <a:rPr lang="pt-BR" b="1" dirty="0">
                <a:solidFill>
                  <a:schemeClr val="accent1">
                    <a:lumMod val="50000"/>
                  </a:schemeClr>
                </a:solidFill>
                <a:latin typeface="+mn-lt"/>
              </a:rPr>
              <a:t>Webinário Escuta Especializada</a:t>
            </a:r>
          </a:p>
        </p:txBody>
      </p:sp>
      <p:sp>
        <p:nvSpPr>
          <p:cNvPr id="3" name="Espaço Reservado para Conteúdo 2"/>
          <p:cNvSpPr>
            <a:spLocks noGrp="1"/>
          </p:cNvSpPr>
          <p:nvPr>
            <p:ph idx="1"/>
          </p:nvPr>
        </p:nvSpPr>
        <p:spPr/>
        <p:txBody>
          <a:bodyPr/>
          <a:lstStyle/>
          <a:p>
            <a:pPr marL="0" indent="0">
              <a:buNone/>
            </a:pPr>
            <a:endParaRPr lang="pt-BR" dirty="0"/>
          </a:p>
          <a:p>
            <a:pPr marL="0" indent="0">
              <a:buNone/>
            </a:pPr>
            <a:endParaRPr lang="pt-BR" dirty="0"/>
          </a:p>
          <a:p>
            <a:pPr marL="0" indent="0">
              <a:buNone/>
            </a:pPr>
            <a:endParaRPr lang="pt-BR" dirty="0"/>
          </a:p>
          <a:p>
            <a:pPr marL="0" indent="0" algn="ctr">
              <a:buNone/>
            </a:pPr>
            <a:r>
              <a:rPr lang="pt-BR" sz="4800" b="1" dirty="0">
                <a:solidFill>
                  <a:schemeClr val="accent1">
                    <a:lumMod val="50000"/>
                  </a:schemeClr>
                </a:solidFill>
              </a:rPr>
              <a:t>       A Política de Assistência Social</a:t>
            </a:r>
          </a:p>
        </p:txBody>
      </p:sp>
    </p:spTree>
    <p:extLst>
      <p:ext uri="{BB962C8B-B14F-4D97-AF65-F5344CB8AC3E}">
        <p14:creationId xmlns:p14="http://schemas.microsoft.com/office/powerpoint/2010/main" val="38088377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a:t>          </a:t>
            </a:r>
            <a:r>
              <a:rPr lang="pt-BR" b="1" dirty="0">
                <a:solidFill>
                  <a:schemeClr val="accent1">
                    <a:lumMod val="50000"/>
                  </a:schemeClr>
                </a:solidFill>
                <a:latin typeface="+mn-lt"/>
              </a:rPr>
              <a:t>O atendimento no SUAS</a:t>
            </a:r>
          </a:p>
        </p:txBody>
      </p:sp>
      <p:sp>
        <p:nvSpPr>
          <p:cNvPr id="3" name="Espaço Reservado para Conteúdo 2"/>
          <p:cNvSpPr>
            <a:spLocks noGrp="1"/>
          </p:cNvSpPr>
          <p:nvPr>
            <p:ph idx="1"/>
          </p:nvPr>
        </p:nvSpPr>
        <p:spPr>
          <a:xfrm>
            <a:off x="1920240" y="1690688"/>
            <a:ext cx="9433560" cy="4351338"/>
          </a:xfrm>
        </p:spPr>
        <p:txBody>
          <a:bodyPr>
            <a:normAutofit/>
          </a:bodyPr>
          <a:lstStyle/>
          <a:p>
            <a:pPr marL="0" indent="0">
              <a:buNone/>
            </a:pPr>
            <a:r>
              <a:rPr lang="pt-BR" sz="2600" b="1" dirty="0">
                <a:solidFill>
                  <a:srgbClr val="FF0000"/>
                </a:solidFill>
              </a:rPr>
              <a:t>Destacando e Repetindo em face da importância</a:t>
            </a:r>
          </a:p>
          <a:p>
            <a:pPr algn="just"/>
            <a:r>
              <a:rPr lang="pt-BR" sz="2600" dirty="0">
                <a:solidFill>
                  <a:srgbClr val="FF0000"/>
                </a:solidFill>
              </a:rPr>
              <a:t>A informação à criança e ao adolescente em linguagem compatível, sobre procedimentos e serviços disponíveis;</a:t>
            </a:r>
          </a:p>
          <a:p>
            <a:pPr algn="just"/>
            <a:r>
              <a:rPr lang="pt-BR" sz="2600" dirty="0">
                <a:solidFill>
                  <a:srgbClr val="FF0000"/>
                </a:solidFill>
              </a:rPr>
              <a:t>A busca de informações deve ser priorizada entre os profissionais envolvidos, familiares ou acompanhantes;</a:t>
            </a:r>
          </a:p>
          <a:p>
            <a:pPr algn="just"/>
            <a:r>
              <a:rPr lang="pt-BR" sz="2600" dirty="0">
                <a:solidFill>
                  <a:srgbClr val="FF0000"/>
                </a:solidFill>
              </a:rPr>
              <a:t>A primazia e respeito pela liberdade de expressão da criança ou do adolescente e sua família, evitando questionamentos que fujam aos objetivos da escuta especializada;</a:t>
            </a:r>
          </a:p>
          <a:p>
            <a:pPr algn="just"/>
            <a:r>
              <a:rPr lang="pt-BR" sz="2600" dirty="0">
                <a:solidFill>
                  <a:srgbClr val="FF0000"/>
                </a:solidFill>
              </a:rPr>
              <a:t>A escuta especializada não tem o escopo de produzir prova para o processo de investigação e de responsabilização.</a:t>
            </a:r>
          </a:p>
          <a:p>
            <a:pPr marL="0" indent="0">
              <a:buNone/>
            </a:pPr>
            <a:endParaRPr lang="pt-BR" dirty="0"/>
          </a:p>
        </p:txBody>
      </p:sp>
    </p:spTree>
    <p:extLst>
      <p:ext uri="{BB962C8B-B14F-4D97-AF65-F5344CB8AC3E}">
        <p14:creationId xmlns:p14="http://schemas.microsoft.com/office/powerpoint/2010/main" val="34007377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a:t>          </a:t>
            </a:r>
            <a:r>
              <a:rPr lang="pt-BR" b="1" dirty="0">
                <a:solidFill>
                  <a:schemeClr val="accent1">
                    <a:lumMod val="50000"/>
                  </a:schemeClr>
                </a:solidFill>
                <a:latin typeface="+mn-lt"/>
              </a:rPr>
              <a:t>O atendimento no SUAS</a:t>
            </a:r>
          </a:p>
        </p:txBody>
      </p:sp>
      <p:sp>
        <p:nvSpPr>
          <p:cNvPr id="3" name="Espaço Reservado para Conteúdo 2"/>
          <p:cNvSpPr>
            <a:spLocks noGrp="1"/>
          </p:cNvSpPr>
          <p:nvPr>
            <p:ph idx="1"/>
          </p:nvPr>
        </p:nvSpPr>
        <p:spPr>
          <a:xfrm>
            <a:off x="1907177" y="1860505"/>
            <a:ext cx="9446623" cy="4351338"/>
          </a:xfrm>
        </p:spPr>
        <p:txBody>
          <a:bodyPr/>
          <a:lstStyle/>
          <a:p>
            <a:pPr marL="0" indent="0" algn="just">
              <a:buNone/>
            </a:pPr>
            <a:r>
              <a:rPr lang="pt-BR" sz="2600" b="1" dirty="0">
                <a:solidFill>
                  <a:schemeClr val="accent1">
                    <a:lumMod val="50000"/>
                  </a:schemeClr>
                </a:solidFill>
              </a:rPr>
              <a:t>Ambiente ideal:</a:t>
            </a:r>
          </a:p>
          <a:p>
            <a:pPr algn="just"/>
            <a:r>
              <a:rPr lang="pt-BR" sz="2600" dirty="0">
                <a:solidFill>
                  <a:schemeClr val="accent1">
                    <a:lumMod val="50000"/>
                  </a:schemeClr>
                </a:solidFill>
              </a:rPr>
              <a:t>Ambiente acolhedor</a:t>
            </a:r>
          </a:p>
          <a:p>
            <a:pPr algn="just"/>
            <a:r>
              <a:rPr lang="pt-BR" sz="2600" dirty="0">
                <a:solidFill>
                  <a:schemeClr val="accent1">
                    <a:lumMod val="50000"/>
                  </a:schemeClr>
                </a:solidFill>
              </a:rPr>
              <a:t>Infraestrutura adequada</a:t>
            </a:r>
          </a:p>
          <a:p>
            <a:pPr algn="just"/>
            <a:r>
              <a:rPr lang="pt-BR" sz="2600" dirty="0">
                <a:solidFill>
                  <a:schemeClr val="accent1">
                    <a:lumMod val="50000"/>
                  </a:schemeClr>
                </a:solidFill>
              </a:rPr>
              <a:t>Profissionais preparados  (com habilidade, sensibilidade e compromisso) </a:t>
            </a:r>
          </a:p>
          <a:p>
            <a:pPr algn="just"/>
            <a:r>
              <a:rPr lang="pt-BR" sz="2600" dirty="0">
                <a:solidFill>
                  <a:schemeClr val="accent1">
                    <a:lumMod val="50000"/>
                  </a:schemeClr>
                </a:solidFill>
              </a:rPr>
              <a:t>Preservação da privacidade da criança ou adolescente</a:t>
            </a:r>
          </a:p>
          <a:p>
            <a:pPr algn="just"/>
            <a:r>
              <a:rPr lang="pt-BR" sz="2600" dirty="0">
                <a:solidFill>
                  <a:schemeClr val="accent1">
                    <a:lumMod val="50000"/>
                  </a:schemeClr>
                </a:solidFill>
              </a:rPr>
              <a:t>Preparar a criança ou adolescente, deixando-as livres, para verbalização, sem indução ou espera de respostas prontas</a:t>
            </a:r>
          </a:p>
        </p:txBody>
      </p:sp>
    </p:spTree>
    <p:extLst>
      <p:ext uri="{BB962C8B-B14F-4D97-AF65-F5344CB8AC3E}">
        <p14:creationId xmlns:p14="http://schemas.microsoft.com/office/powerpoint/2010/main" val="27404689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a:t>          </a:t>
            </a:r>
            <a:r>
              <a:rPr lang="pt-BR" b="1" dirty="0">
                <a:solidFill>
                  <a:schemeClr val="accent1">
                    <a:lumMod val="50000"/>
                  </a:schemeClr>
                </a:solidFill>
                <a:latin typeface="+mn-lt"/>
              </a:rPr>
              <a:t>O atendimento no SUAS</a:t>
            </a:r>
          </a:p>
        </p:txBody>
      </p:sp>
      <p:sp>
        <p:nvSpPr>
          <p:cNvPr id="3" name="Espaço Reservado para Conteúdo 2"/>
          <p:cNvSpPr>
            <a:spLocks noGrp="1"/>
          </p:cNvSpPr>
          <p:nvPr>
            <p:ph idx="1"/>
          </p:nvPr>
        </p:nvSpPr>
        <p:spPr>
          <a:xfrm>
            <a:off x="1881050" y="1825625"/>
            <a:ext cx="9472749" cy="4351338"/>
          </a:xfrm>
        </p:spPr>
        <p:txBody>
          <a:bodyPr>
            <a:normAutofit fontScale="92500" lnSpcReduction="10000"/>
          </a:bodyPr>
          <a:lstStyle/>
          <a:p>
            <a:pPr marL="0" indent="0">
              <a:buNone/>
            </a:pPr>
            <a:r>
              <a:rPr lang="pt-BR" b="1" dirty="0">
                <a:solidFill>
                  <a:schemeClr val="accent1">
                    <a:lumMod val="50000"/>
                  </a:schemeClr>
                </a:solidFill>
              </a:rPr>
              <a:t>Lei n. 13.431/2017 - CAPÍTULO III - DA ASSISTÊNCIA SOCIAL</a:t>
            </a:r>
          </a:p>
          <a:p>
            <a:pPr marL="0" indent="0" algn="just">
              <a:buNone/>
            </a:pPr>
            <a:r>
              <a:rPr lang="pt-BR" dirty="0">
                <a:solidFill>
                  <a:schemeClr val="accent1">
                    <a:lumMod val="50000"/>
                  </a:schemeClr>
                </a:solidFill>
              </a:rPr>
              <a:t>Art. 19. A União, os Estados, o Distrito Federal e os Municípios poderão estabelecer, no âmbito do Sistema Único de Assistência Social (Suas), os seguintes procedimentos:</a:t>
            </a:r>
          </a:p>
          <a:p>
            <a:pPr marL="0" indent="0" algn="just">
              <a:buNone/>
            </a:pPr>
            <a:r>
              <a:rPr lang="pt-BR" dirty="0">
                <a:solidFill>
                  <a:schemeClr val="accent1">
                    <a:lumMod val="50000"/>
                  </a:schemeClr>
                </a:solidFill>
              </a:rPr>
              <a:t>I - elaboração de plano individual e familiar de atendimento, valorizando a participação da criança e do adolescente e, sempre que possível, a preservação dos vínculos familiares;</a:t>
            </a:r>
          </a:p>
          <a:p>
            <a:pPr marL="0" indent="0" algn="just">
              <a:buNone/>
            </a:pPr>
            <a:r>
              <a:rPr lang="pt-BR" dirty="0">
                <a:solidFill>
                  <a:schemeClr val="accent1">
                    <a:lumMod val="50000"/>
                  </a:schemeClr>
                </a:solidFill>
              </a:rPr>
              <a:t>II - atenção à vulnerabilidade indireta dos demais membros da família decorrente da situação de violência, e solicitação, quando necessário, aos órgãos competentes, de inclusão da vítima ou testemunha e de suas famílias nas políticas, programas e serviços existentes;</a:t>
            </a:r>
            <a:endParaRPr lang="pt-BR" dirty="0">
              <a:solidFill>
                <a:srgbClr val="FF0000"/>
              </a:solidFill>
            </a:endParaRPr>
          </a:p>
        </p:txBody>
      </p:sp>
    </p:spTree>
    <p:extLst>
      <p:ext uri="{BB962C8B-B14F-4D97-AF65-F5344CB8AC3E}">
        <p14:creationId xmlns:p14="http://schemas.microsoft.com/office/powerpoint/2010/main" val="26609332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a:t>          </a:t>
            </a:r>
            <a:r>
              <a:rPr lang="pt-BR" b="1" dirty="0">
                <a:solidFill>
                  <a:schemeClr val="accent1">
                    <a:lumMod val="50000"/>
                  </a:schemeClr>
                </a:solidFill>
                <a:latin typeface="+mn-lt"/>
              </a:rPr>
              <a:t>O atendimento no SUAS</a:t>
            </a:r>
          </a:p>
        </p:txBody>
      </p:sp>
      <p:sp>
        <p:nvSpPr>
          <p:cNvPr id="3" name="Espaço Reservado para Conteúdo 2"/>
          <p:cNvSpPr>
            <a:spLocks noGrp="1"/>
          </p:cNvSpPr>
          <p:nvPr>
            <p:ph idx="1"/>
          </p:nvPr>
        </p:nvSpPr>
        <p:spPr>
          <a:xfrm>
            <a:off x="1959429" y="1690688"/>
            <a:ext cx="9394371" cy="4351338"/>
          </a:xfrm>
        </p:spPr>
        <p:txBody>
          <a:bodyPr>
            <a:normAutofit fontScale="92500"/>
          </a:bodyPr>
          <a:lstStyle/>
          <a:p>
            <a:pPr marL="0" indent="0" algn="just">
              <a:buNone/>
            </a:pPr>
            <a:r>
              <a:rPr lang="pt-BR" b="1" dirty="0">
                <a:solidFill>
                  <a:schemeClr val="accent1">
                    <a:lumMod val="50000"/>
                  </a:schemeClr>
                </a:solidFill>
              </a:rPr>
              <a:t>Lei n. 13.431/2017 - Art. 19 (Cont.) </a:t>
            </a:r>
          </a:p>
          <a:p>
            <a:pPr marL="0" indent="0" algn="just">
              <a:buNone/>
            </a:pPr>
            <a:r>
              <a:rPr lang="pt-BR" dirty="0">
                <a:solidFill>
                  <a:schemeClr val="accent1">
                    <a:lumMod val="50000"/>
                  </a:schemeClr>
                </a:solidFill>
              </a:rPr>
              <a:t>III - avaliação e atenção às situações de intimidação, ameaça, constrangimento ou discriminação decorrentes da vitimização, inclusive durante o trâmite do processo judicial, as quais deverão ser comunicadas imediatamente à autoridade judicial para tomada de providências; e</a:t>
            </a:r>
          </a:p>
          <a:p>
            <a:pPr marL="0" indent="0" algn="just">
              <a:buNone/>
            </a:pPr>
            <a:r>
              <a:rPr lang="pt-BR" dirty="0">
                <a:solidFill>
                  <a:schemeClr val="accent1">
                    <a:lumMod val="50000"/>
                  </a:schemeClr>
                </a:solidFill>
              </a:rPr>
              <a:t>IV - representação ao Ministério Público, nos casos de falta de responsável legal com capacidade protetiva em razão da situação de violência, para colocação da criança ou do adolescente sob os cuidados da família extensa, de família substituta ou de serviço de acolhimento familiar ou, em sua falta, institucional.</a:t>
            </a:r>
          </a:p>
        </p:txBody>
      </p:sp>
    </p:spTree>
    <p:extLst>
      <p:ext uri="{BB962C8B-B14F-4D97-AF65-F5344CB8AC3E}">
        <p14:creationId xmlns:p14="http://schemas.microsoft.com/office/powerpoint/2010/main" val="15321431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a:t>         </a:t>
            </a:r>
            <a:r>
              <a:rPr lang="pt-BR" b="1" dirty="0">
                <a:solidFill>
                  <a:schemeClr val="accent1">
                    <a:lumMod val="50000"/>
                  </a:schemeClr>
                </a:solidFill>
                <a:latin typeface="+mn-lt"/>
              </a:rPr>
              <a:t>O atendimento no SUAS</a:t>
            </a:r>
          </a:p>
        </p:txBody>
      </p:sp>
      <p:sp>
        <p:nvSpPr>
          <p:cNvPr id="3" name="Espaço Reservado para Conteúdo 2"/>
          <p:cNvSpPr>
            <a:spLocks noGrp="1"/>
          </p:cNvSpPr>
          <p:nvPr>
            <p:ph idx="1"/>
          </p:nvPr>
        </p:nvSpPr>
        <p:spPr>
          <a:xfrm>
            <a:off x="1907177" y="1690688"/>
            <a:ext cx="9446623" cy="4351338"/>
          </a:xfrm>
        </p:spPr>
        <p:txBody>
          <a:bodyPr>
            <a:normAutofit fontScale="92500" lnSpcReduction="10000"/>
          </a:bodyPr>
          <a:lstStyle/>
          <a:p>
            <a:pPr marL="0" indent="0">
              <a:buNone/>
            </a:pPr>
            <a:r>
              <a:rPr lang="pt-BR" b="1" dirty="0">
                <a:solidFill>
                  <a:schemeClr val="accent1">
                    <a:lumMod val="50000"/>
                  </a:schemeClr>
                </a:solidFill>
              </a:rPr>
              <a:t>Para onde encaminhar as denúncias recebidas?</a:t>
            </a:r>
          </a:p>
          <a:p>
            <a:pPr algn="just"/>
            <a:r>
              <a:rPr lang="pt-BR" dirty="0">
                <a:solidFill>
                  <a:schemeClr val="accent1">
                    <a:lumMod val="50000"/>
                  </a:schemeClr>
                </a:solidFill>
              </a:rPr>
              <a:t>Autoridade policial do local dos fatos, para apuração</a:t>
            </a:r>
          </a:p>
          <a:p>
            <a:pPr algn="just"/>
            <a:r>
              <a:rPr lang="pt-BR" dirty="0">
                <a:solidFill>
                  <a:schemeClr val="accent1">
                    <a:lumMod val="50000"/>
                  </a:schemeClr>
                </a:solidFill>
              </a:rPr>
              <a:t>Conselho Tutelar, para aplicação das medidas de proteção</a:t>
            </a:r>
          </a:p>
          <a:p>
            <a:pPr algn="just"/>
            <a:r>
              <a:rPr lang="pt-BR" dirty="0">
                <a:solidFill>
                  <a:schemeClr val="accent1">
                    <a:lumMod val="50000"/>
                  </a:schemeClr>
                </a:solidFill>
              </a:rPr>
              <a:t>Ministério Público, nos casos que forem de sua atribuição específica</a:t>
            </a:r>
          </a:p>
          <a:p>
            <a:pPr marL="0" indent="0" algn="just">
              <a:buNone/>
            </a:pPr>
            <a:r>
              <a:rPr lang="pt-BR" dirty="0">
                <a:solidFill>
                  <a:schemeClr val="accent1">
                    <a:lumMod val="50000"/>
                  </a:schemeClr>
                </a:solidFill>
              </a:rPr>
              <a:t>Os programas, serviços ou equipamentos públicos deverão contar com delegacias especializadas, serviços de saúde, perícia médico-legal, serviços </a:t>
            </a:r>
            <a:r>
              <a:rPr lang="pt-BR" dirty="0" err="1">
                <a:solidFill>
                  <a:schemeClr val="accent1">
                    <a:lumMod val="50000"/>
                  </a:schemeClr>
                </a:solidFill>
              </a:rPr>
              <a:t>socioassistenciais</a:t>
            </a:r>
            <a:r>
              <a:rPr lang="pt-BR" dirty="0">
                <a:solidFill>
                  <a:schemeClr val="accent1">
                    <a:lumMod val="50000"/>
                  </a:schemeClr>
                </a:solidFill>
              </a:rPr>
              <a:t>, varas especializadas, Ministério Público, Defensoria Pública, entre outros possíveis parceiros, para trabalharem de forma integrada, em não havendo disponibilidade de serviços de atendimento.</a:t>
            </a:r>
          </a:p>
          <a:p>
            <a:pPr marL="0" indent="0" algn="just">
              <a:buNone/>
            </a:pPr>
            <a:endParaRPr lang="pt-BR" dirty="0">
              <a:solidFill>
                <a:schemeClr val="accent1">
                  <a:lumMod val="50000"/>
                </a:schemeClr>
              </a:solidFill>
            </a:endParaRPr>
          </a:p>
        </p:txBody>
      </p:sp>
    </p:spTree>
    <p:extLst>
      <p:ext uri="{BB962C8B-B14F-4D97-AF65-F5344CB8AC3E}">
        <p14:creationId xmlns:p14="http://schemas.microsoft.com/office/powerpoint/2010/main" val="6636949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a:t>           </a:t>
            </a:r>
            <a:r>
              <a:rPr lang="pt-BR" b="1" dirty="0">
                <a:solidFill>
                  <a:schemeClr val="accent1">
                    <a:lumMod val="50000"/>
                  </a:schemeClr>
                </a:solidFill>
                <a:latin typeface="+mn-lt"/>
              </a:rPr>
              <a:t>O atendimento no SUAS</a:t>
            </a:r>
          </a:p>
        </p:txBody>
      </p:sp>
      <p:sp>
        <p:nvSpPr>
          <p:cNvPr id="3" name="Espaço Reservado para Conteúdo 2"/>
          <p:cNvSpPr>
            <a:spLocks noGrp="1"/>
          </p:cNvSpPr>
          <p:nvPr>
            <p:ph idx="1"/>
          </p:nvPr>
        </p:nvSpPr>
        <p:spPr>
          <a:xfrm>
            <a:off x="1920240" y="1690688"/>
            <a:ext cx="9433560" cy="4351338"/>
          </a:xfrm>
        </p:spPr>
        <p:txBody>
          <a:bodyPr>
            <a:normAutofit fontScale="92500"/>
          </a:bodyPr>
          <a:lstStyle/>
          <a:p>
            <a:pPr marL="0" indent="0" algn="just">
              <a:buNone/>
            </a:pPr>
            <a:r>
              <a:rPr lang="pt-BR" b="1" dirty="0">
                <a:solidFill>
                  <a:schemeClr val="accent1">
                    <a:lumMod val="50000"/>
                  </a:schemeClr>
                </a:solidFill>
              </a:rPr>
              <a:t>Intervenção em âmbito municipal</a:t>
            </a:r>
            <a:endParaRPr lang="pt-BR" dirty="0">
              <a:solidFill>
                <a:schemeClr val="accent1">
                  <a:lumMod val="50000"/>
                </a:schemeClr>
              </a:solidFill>
            </a:endParaRPr>
          </a:p>
          <a:p>
            <a:pPr marL="0" indent="0" algn="just">
              <a:buNone/>
            </a:pPr>
            <a:r>
              <a:rPr lang="pt-BR" dirty="0">
                <a:solidFill>
                  <a:schemeClr val="accent1">
                    <a:lumMod val="50000"/>
                  </a:schemeClr>
                </a:solidFill>
              </a:rPr>
              <a:t>Necessária não apenas  em função da “municipalização dos atendimentos”, mas porque as ações previstas, principalmente no que diz respeito ao atendimento no conteúdo legal da proteção, sendo este de responsabilidade dos órgãos e agentes municipais, componentes da rede de proteção, e que todo município tem o dever de instituir e manter em pleno funcionamento, de acordo com o determinado nas normas: </a:t>
            </a:r>
          </a:p>
          <a:p>
            <a:pPr algn="just"/>
            <a:r>
              <a:rPr lang="pt-BR" dirty="0">
                <a:solidFill>
                  <a:schemeClr val="accent1">
                    <a:lumMod val="50000"/>
                  </a:schemeClr>
                </a:solidFill>
              </a:rPr>
              <a:t>Artigo 88, inciso I, da Lei nº 8.069/90 (ECA), esta de aplicação conjunta com a Lei nº13.431/2017 (LOAS), com base  nos artigos 227,§7º, c/c 204, inciso I, da Constituição Federal de 1988.</a:t>
            </a:r>
            <a:endParaRPr lang="pt-BR" dirty="0"/>
          </a:p>
        </p:txBody>
      </p:sp>
    </p:spTree>
    <p:extLst>
      <p:ext uri="{BB962C8B-B14F-4D97-AF65-F5344CB8AC3E}">
        <p14:creationId xmlns:p14="http://schemas.microsoft.com/office/powerpoint/2010/main" val="19763778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a:t>          </a:t>
            </a:r>
            <a:r>
              <a:rPr lang="pt-BR" sz="4000" b="1" dirty="0">
                <a:solidFill>
                  <a:schemeClr val="accent1">
                    <a:lumMod val="50000"/>
                  </a:schemeClr>
                </a:solidFill>
                <a:latin typeface="+mn-lt"/>
              </a:rPr>
              <a:t>FLUXOS E PROTOCOLOS DE ATENDIMENTO</a:t>
            </a:r>
          </a:p>
        </p:txBody>
      </p:sp>
      <p:sp>
        <p:nvSpPr>
          <p:cNvPr id="3" name="Espaço Reservado para Conteúdo 2"/>
          <p:cNvSpPr>
            <a:spLocks noGrp="1"/>
          </p:cNvSpPr>
          <p:nvPr>
            <p:ph idx="1"/>
          </p:nvPr>
        </p:nvSpPr>
        <p:spPr>
          <a:xfrm>
            <a:off x="1920240" y="1584101"/>
            <a:ext cx="9433560" cy="4592862"/>
          </a:xfrm>
        </p:spPr>
        <p:txBody>
          <a:bodyPr>
            <a:normAutofit fontScale="92500" lnSpcReduction="20000"/>
          </a:bodyPr>
          <a:lstStyle/>
          <a:p>
            <a:pPr marL="0" indent="0" algn="just">
              <a:buNone/>
            </a:pPr>
            <a:r>
              <a:rPr lang="pt-BR" b="1" dirty="0">
                <a:solidFill>
                  <a:schemeClr val="accent1">
                    <a:lumMod val="50000"/>
                  </a:schemeClr>
                </a:solidFill>
              </a:rPr>
              <a:t>ATENÇÃO!!!</a:t>
            </a:r>
          </a:p>
          <a:p>
            <a:pPr marL="0" indent="0" algn="just">
              <a:buNone/>
            </a:pPr>
            <a:r>
              <a:rPr lang="pt-BR" dirty="0">
                <a:solidFill>
                  <a:schemeClr val="accent1">
                    <a:lumMod val="50000"/>
                  </a:schemeClr>
                </a:solidFill>
              </a:rPr>
              <a:t>1 – União da Rede de Proteção para sua elaboração;</a:t>
            </a:r>
          </a:p>
          <a:p>
            <a:pPr marL="0" indent="0" algn="just">
              <a:buNone/>
            </a:pPr>
            <a:r>
              <a:rPr lang="pt-BR" dirty="0">
                <a:solidFill>
                  <a:schemeClr val="accent1">
                    <a:lumMod val="50000"/>
                  </a:schemeClr>
                </a:solidFill>
              </a:rPr>
              <a:t>2 – Se despir das vaidades pessoais e pensar unicamente na vítima;</a:t>
            </a:r>
          </a:p>
          <a:p>
            <a:pPr marL="0" indent="0" algn="just">
              <a:buNone/>
            </a:pPr>
            <a:r>
              <a:rPr lang="pt-BR" dirty="0">
                <a:solidFill>
                  <a:schemeClr val="accent1">
                    <a:lumMod val="50000"/>
                  </a:schemeClr>
                </a:solidFill>
              </a:rPr>
              <a:t>3 – Definir procedimentos e ações conjuntas, de maneira coordenada e sistemática;</a:t>
            </a:r>
          </a:p>
          <a:p>
            <a:pPr marL="0" indent="0" algn="just">
              <a:buNone/>
            </a:pPr>
            <a:r>
              <a:rPr lang="pt-BR" dirty="0">
                <a:solidFill>
                  <a:schemeClr val="accent1">
                    <a:lumMod val="50000"/>
                  </a:schemeClr>
                </a:solidFill>
              </a:rPr>
              <a:t>4 – Equipamentos e profissionais articulados, trocando sempre informações dos casos atendidos;</a:t>
            </a:r>
          </a:p>
          <a:p>
            <a:pPr marL="0" indent="0" algn="just">
              <a:buNone/>
            </a:pPr>
            <a:r>
              <a:rPr lang="pt-BR" dirty="0">
                <a:solidFill>
                  <a:schemeClr val="accent1">
                    <a:lumMod val="50000"/>
                  </a:schemeClr>
                </a:solidFill>
              </a:rPr>
              <a:t>5 – Deverá ser formalizada sua composição, oficialmente por meio de Decreto (prefeito(a) municipal) ou Resolução (CMDCA);</a:t>
            </a:r>
          </a:p>
          <a:p>
            <a:pPr marL="0" indent="0" algn="just">
              <a:buNone/>
            </a:pPr>
            <a:r>
              <a:rPr lang="pt-BR" dirty="0">
                <a:solidFill>
                  <a:schemeClr val="accent1">
                    <a:lumMod val="50000"/>
                  </a:schemeClr>
                </a:solidFill>
              </a:rPr>
              <a:t>6  –   Garantir a urgência nos atendimentos;</a:t>
            </a:r>
          </a:p>
          <a:p>
            <a:pPr marL="0" indent="0" algn="just">
              <a:buNone/>
            </a:pPr>
            <a:r>
              <a:rPr lang="pt-BR" dirty="0">
                <a:solidFill>
                  <a:schemeClr val="accent1">
                    <a:lumMod val="50000"/>
                  </a:schemeClr>
                </a:solidFill>
              </a:rPr>
              <a:t>7 –  O não oferecimento dos serviços pela rede gera violência institucional assim como a </a:t>
            </a:r>
            <a:r>
              <a:rPr lang="pt-BR" dirty="0" err="1">
                <a:solidFill>
                  <a:schemeClr val="accent1">
                    <a:lumMod val="50000"/>
                  </a:schemeClr>
                </a:solidFill>
              </a:rPr>
              <a:t>revitimização</a:t>
            </a:r>
            <a:r>
              <a:rPr lang="pt-BR" dirty="0">
                <a:solidFill>
                  <a:schemeClr val="accent1">
                    <a:lumMod val="50000"/>
                  </a:schemeClr>
                </a:solidFill>
              </a:rPr>
              <a:t>.</a:t>
            </a:r>
          </a:p>
          <a:p>
            <a:pPr marL="0" indent="0">
              <a:buNone/>
            </a:pPr>
            <a:endParaRPr lang="pt-BR" dirty="0"/>
          </a:p>
        </p:txBody>
      </p:sp>
    </p:spTree>
    <p:extLst>
      <p:ext uri="{BB962C8B-B14F-4D97-AF65-F5344CB8AC3E}">
        <p14:creationId xmlns:p14="http://schemas.microsoft.com/office/powerpoint/2010/main" val="4828660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a:t>          </a:t>
            </a:r>
            <a:r>
              <a:rPr lang="pt-BR" b="1" dirty="0">
                <a:solidFill>
                  <a:schemeClr val="accent1">
                    <a:lumMod val="50000"/>
                  </a:schemeClr>
                </a:solidFill>
                <a:latin typeface="+mn-lt"/>
              </a:rPr>
              <a:t>PLANO DECENAL</a:t>
            </a:r>
          </a:p>
        </p:txBody>
      </p:sp>
      <p:sp>
        <p:nvSpPr>
          <p:cNvPr id="3" name="Espaço Reservado para Conteúdo 2"/>
          <p:cNvSpPr>
            <a:spLocks noGrp="1"/>
          </p:cNvSpPr>
          <p:nvPr>
            <p:ph idx="1"/>
          </p:nvPr>
        </p:nvSpPr>
        <p:spPr>
          <a:xfrm>
            <a:off x="1854926" y="1571222"/>
            <a:ext cx="9498874" cy="4803819"/>
          </a:xfrm>
        </p:spPr>
        <p:txBody>
          <a:bodyPr>
            <a:normAutofit fontScale="92500" lnSpcReduction="10000"/>
          </a:bodyPr>
          <a:lstStyle/>
          <a:p>
            <a:pPr marL="0" indent="0" algn="just">
              <a:buNone/>
            </a:pPr>
            <a:r>
              <a:rPr lang="pt-BR" b="1" dirty="0">
                <a:solidFill>
                  <a:schemeClr val="accent1">
                    <a:lumMod val="50000"/>
                  </a:schemeClr>
                </a:solidFill>
              </a:rPr>
              <a:t>Plano Municipal Decenal de Enfrentamento e Prevenção à Violência contra Crianças e Adolescentes</a:t>
            </a:r>
          </a:p>
          <a:p>
            <a:pPr marL="0" indent="0" algn="just">
              <a:buNone/>
            </a:pPr>
            <a:r>
              <a:rPr lang="pt-BR" dirty="0">
                <a:solidFill>
                  <a:schemeClr val="accent1">
                    <a:lumMod val="50000"/>
                  </a:schemeClr>
                </a:solidFill>
              </a:rPr>
              <a:t> - Deverá ser elaborado em conjunto pela rede de atendimento: na prevenção, enfrentamento e ao atendimento especializado de crianças e adolescentes vítimas de violência (Responsável: CMDCA);</a:t>
            </a:r>
          </a:p>
          <a:p>
            <a:pPr marL="0" indent="0" algn="just">
              <a:buNone/>
            </a:pPr>
            <a:r>
              <a:rPr lang="pt-BR" dirty="0">
                <a:solidFill>
                  <a:schemeClr val="accent1">
                    <a:lumMod val="50000"/>
                  </a:schemeClr>
                </a:solidFill>
              </a:rPr>
              <a:t>- Definir: metas, prazos e responsabilidades entre os equipamentos que atendem a demanda, ampla divulgação e adequação dos órgãos públicos;</a:t>
            </a:r>
          </a:p>
          <a:p>
            <a:pPr marL="0" indent="0" algn="just">
              <a:buNone/>
            </a:pPr>
            <a:r>
              <a:rPr lang="pt-BR" dirty="0">
                <a:solidFill>
                  <a:schemeClr val="accent1">
                    <a:lumMod val="50000"/>
                  </a:schemeClr>
                </a:solidFill>
              </a:rPr>
              <a:t>- Ser avaliado periodicamente;</a:t>
            </a:r>
          </a:p>
          <a:p>
            <a:pPr marL="0" indent="0" algn="just">
              <a:buNone/>
            </a:pPr>
            <a:r>
              <a:rPr lang="pt-BR" dirty="0">
                <a:solidFill>
                  <a:schemeClr val="accent1">
                    <a:lumMod val="50000"/>
                  </a:schemeClr>
                </a:solidFill>
              </a:rPr>
              <a:t>- Não pode ser interrompido com a mudança de gestão municipal;</a:t>
            </a:r>
          </a:p>
          <a:p>
            <a:pPr marL="0" indent="0" algn="just">
              <a:buNone/>
            </a:pPr>
            <a:r>
              <a:rPr lang="pt-BR" dirty="0">
                <a:solidFill>
                  <a:schemeClr val="accent1">
                    <a:lumMod val="50000"/>
                  </a:schemeClr>
                </a:solidFill>
              </a:rPr>
              <a:t>- Estar contido no orçamento dos órgãos municipais encarregados da execução das ações. </a:t>
            </a:r>
          </a:p>
        </p:txBody>
      </p:sp>
    </p:spTree>
    <p:extLst>
      <p:ext uri="{BB962C8B-B14F-4D97-AF65-F5344CB8AC3E}">
        <p14:creationId xmlns:p14="http://schemas.microsoft.com/office/powerpoint/2010/main" val="29017653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a:t>          </a:t>
            </a:r>
            <a:r>
              <a:rPr lang="pt-BR" b="1" dirty="0">
                <a:solidFill>
                  <a:schemeClr val="accent1">
                    <a:lumMod val="50000"/>
                  </a:schemeClr>
                </a:solidFill>
                <a:latin typeface="+mn-lt"/>
              </a:rPr>
              <a:t>Tipos de violência</a:t>
            </a:r>
          </a:p>
        </p:txBody>
      </p:sp>
      <p:sp>
        <p:nvSpPr>
          <p:cNvPr id="3" name="Espaço Reservado para Conteúdo 2"/>
          <p:cNvSpPr>
            <a:spLocks noGrp="1"/>
          </p:cNvSpPr>
          <p:nvPr>
            <p:ph idx="1"/>
          </p:nvPr>
        </p:nvSpPr>
        <p:spPr>
          <a:xfrm>
            <a:off x="1867988" y="1825625"/>
            <a:ext cx="9485811" cy="4351338"/>
          </a:xfrm>
        </p:spPr>
        <p:txBody>
          <a:bodyPr wrap="square" lIns="108000">
            <a:normAutofit/>
          </a:bodyPr>
          <a:lstStyle/>
          <a:p>
            <a:pPr marL="0" indent="0">
              <a:buNone/>
            </a:pPr>
            <a:r>
              <a:rPr lang="pt-BR" sz="2600" dirty="0"/>
              <a:t>               </a:t>
            </a:r>
          </a:p>
          <a:p>
            <a:pPr marL="0" indent="0" algn="just">
              <a:buNone/>
            </a:pPr>
            <a:r>
              <a:rPr lang="pt-BR" sz="2600" b="1" dirty="0">
                <a:solidFill>
                  <a:schemeClr val="accent1">
                    <a:lumMod val="50000"/>
                  </a:schemeClr>
                </a:solidFill>
              </a:rPr>
              <a:t>I - Violência Física:</a:t>
            </a:r>
            <a:r>
              <a:rPr lang="pt-BR" sz="2600" dirty="0">
                <a:solidFill>
                  <a:schemeClr val="accent1">
                    <a:lumMod val="50000"/>
                  </a:schemeClr>
                </a:solidFill>
              </a:rPr>
              <a:t> ação infligida à criança ou ao adolescente que ofenda sua integridade ou saúde corporal ou que lhe cause sofrimento físico;</a:t>
            </a:r>
          </a:p>
          <a:p>
            <a:pPr marL="0" indent="0" algn="just">
              <a:buNone/>
            </a:pPr>
            <a:r>
              <a:rPr lang="pt-BR" sz="2600" b="1" dirty="0">
                <a:solidFill>
                  <a:schemeClr val="accent1">
                    <a:lumMod val="50000"/>
                  </a:schemeClr>
                </a:solidFill>
              </a:rPr>
              <a:t>II - Violência Psicológica: </a:t>
            </a:r>
            <a:r>
              <a:rPr lang="pt-BR" sz="2600" dirty="0">
                <a:solidFill>
                  <a:schemeClr val="accent1">
                    <a:lumMod val="50000"/>
                  </a:schemeClr>
                </a:solidFill>
              </a:rPr>
              <a:t>depreciação ou desrespeito em relação à criança ou ao adolescente; alienação parental; conduta que exponha, direta ou indiretamente, a crime violento contra membro de sua família ou de sua rede de apoio;</a:t>
            </a:r>
            <a:endParaRPr lang="pt-BR" sz="2600" dirty="0"/>
          </a:p>
        </p:txBody>
      </p:sp>
    </p:spTree>
    <p:extLst>
      <p:ext uri="{BB962C8B-B14F-4D97-AF65-F5344CB8AC3E}">
        <p14:creationId xmlns:p14="http://schemas.microsoft.com/office/powerpoint/2010/main" val="35734364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a:t>          </a:t>
            </a:r>
            <a:r>
              <a:rPr lang="pt-BR" b="1" dirty="0">
                <a:solidFill>
                  <a:schemeClr val="accent1">
                    <a:lumMod val="50000"/>
                  </a:schemeClr>
                </a:solidFill>
                <a:latin typeface="+mn-lt"/>
              </a:rPr>
              <a:t>Tipos de violência</a:t>
            </a:r>
          </a:p>
        </p:txBody>
      </p:sp>
      <p:sp>
        <p:nvSpPr>
          <p:cNvPr id="3" name="Espaço Reservado para Conteúdo 2"/>
          <p:cNvSpPr>
            <a:spLocks noGrp="1"/>
          </p:cNvSpPr>
          <p:nvPr>
            <p:ph idx="1"/>
          </p:nvPr>
        </p:nvSpPr>
        <p:spPr>
          <a:xfrm>
            <a:off x="1894114" y="1825625"/>
            <a:ext cx="9459686" cy="4351338"/>
          </a:xfrm>
        </p:spPr>
        <p:txBody>
          <a:bodyPr/>
          <a:lstStyle/>
          <a:p>
            <a:pPr marL="0" indent="0">
              <a:buNone/>
            </a:pPr>
            <a:r>
              <a:rPr lang="pt-BR" dirty="0"/>
              <a:t>     </a:t>
            </a:r>
          </a:p>
          <a:p>
            <a:pPr marL="0" indent="0">
              <a:buNone/>
            </a:pPr>
            <a:r>
              <a:rPr lang="pt-BR" sz="2600" b="1" dirty="0">
                <a:solidFill>
                  <a:schemeClr val="accent1">
                    <a:lumMod val="50000"/>
                  </a:schemeClr>
                </a:solidFill>
              </a:rPr>
              <a:t>III - Violência sexual:</a:t>
            </a:r>
            <a:r>
              <a:rPr lang="pt-BR" sz="2600" dirty="0">
                <a:solidFill>
                  <a:schemeClr val="accent1">
                    <a:lumMod val="50000"/>
                  </a:schemeClr>
                </a:solidFill>
              </a:rPr>
              <a:t>  </a:t>
            </a:r>
          </a:p>
          <a:p>
            <a:pPr marL="514350" indent="-514350">
              <a:buAutoNum type="alphaLcParenR"/>
            </a:pPr>
            <a:r>
              <a:rPr lang="pt-BR" sz="2600" dirty="0">
                <a:solidFill>
                  <a:schemeClr val="accent1">
                    <a:lumMod val="50000"/>
                  </a:schemeClr>
                </a:solidFill>
              </a:rPr>
              <a:t>abuso sexual; </a:t>
            </a:r>
          </a:p>
          <a:p>
            <a:pPr marL="514350" indent="-514350">
              <a:buAutoNum type="alphaLcParenR"/>
            </a:pPr>
            <a:r>
              <a:rPr lang="pt-BR" sz="2600" dirty="0">
                <a:solidFill>
                  <a:schemeClr val="accent1">
                    <a:lumMod val="50000"/>
                  </a:schemeClr>
                </a:solidFill>
              </a:rPr>
              <a:t>exploração sexual comercial; </a:t>
            </a:r>
          </a:p>
          <a:p>
            <a:pPr marL="514350" indent="-514350">
              <a:buAutoNum type="alphaLcParenR"/>
            </a:pPr>
            <a:r>
              <a:rPr lang="pt-BR" sz="2600" dirty="0">
                <a:solidFill>
                  <a:schemeClr val="accent1">
                    <a:lumMod val="50000"/>
                  </a:schemeClr>
                </a:solidFill>
              </a:rPr>
              <a:t>tráfico de pessoas com o fim de exploração sexual.</a:t>
            </a:r>
          </a:p>
          <a:p>
            <a:pPr marL="0" indent="0">
              <a:buNone/>
            </a:pPr>
            <a:endParaRPr lang="pt-BR" sz="2600" dirty="0">
              <a:solidFill>
                <a:schemeClr val="accent1">
                  <a:lumMod val="50000"/>
                </a:schemeClr>
              </a:solidFill>
            </a:endParaRPr>
          </a:p>
          <a:p>
            <a:pPr marL="0" indent="0" algn="just">
              <a:buNone/>
            </a:pPr>
            <a:r>
              <a:rPr lang="pt-BR" sz="2600" b="1" dirty="0">
                <a:solidFill>
                  <a:schemeClr val="accent1">
                    <a:lumMod val="50000"/>
                  </a:schemeClr>
                </a:solidFill>
              </a:rPr>
              <a:t>IV - Violência institucional:</a:t>
            </a:r>
            <a:r>
              <a:rPr lang="pt-BR" sz="2600" dirty="0">
                <a:solidFill>
                  <a:schemeClr val="accent1">
                    <a:lumMod val="50000"/>
                  </a:schemeClr>
                </a:solidFill>
              </a:rPr>
              <a:t>  praticada por instituição pública ou conveniada, inclusive quando gerar </a:t>
            </a:r>
            <a:r>
              <a:rPr lang="pt-BR" sz="2600" dirty="0" err="1">
                <a:solidFill>
                  <a:schemeClr val="accent1">
                    <a:lumMod val="50000"/>
                  </a:schemeClr>
                </a:solidFill>
              </a:rPr>
              <a:t>revitimização</a:t>
            </a:r>
            <a:r>
              <a:rPr lang="pt-BR" sz="2600" dirty="0">
                <a:solidFill>
                  <a:schemeClr val="accent1">
                    <a:lumMod val="50000"/>
                  </a:schemeClr>
                </a:solidFill>
              </a:rPr>
              <a:t>.</a:t>
            </a:r>
          </a:p>
        </p:txBody>
      </p:sp>
    </p:spTree>
    <p:extLst>
      <p:ext uri="{BB962C8B-B14F-4D97-AF65-F5344CB8AC3E}">
        <p14:creationId xmlns:p14="http://schemas.microsoft.com/office/powerpoint/2010/main" val="3408239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a:latin typeface="+mn-lt"/>
              </a:rPr>
              <a:t>          </a:t>
            </a:r>
            <a:r>
              <a:rPr lang="pt-BR" b="1" dirty="0">
                <a:solidFill>
                  <a:schemeClr val="accent1">
                    <a:lumMod val="50000"/>
                  </a:schemeClr>
                </a:solidFill>
                <a:latin typeface="+mn-lt"/>
              </a:rPr>
              <a:t>A LEGISLAÇÃO</a:t>
            </a:r>
          </a:p>
        </p:txBody>
      </p:sp>
      <p:sp>
        <p:nvSpPr>
          <p:cNvPr id="3" name="Espaço Reservado para Conteúdo 2"/>
          <p:cNvSpPr>
            <a:spLocks noGrp="1"/>
          </p:cNvSpPr>
          <p:nvPr>
            <p:ph idx="1"/>
          </p:nvPr>
        </p:nvSpPr>
        <p:spPr>
          <a:xfrm>
            <a:off x="1946366" y="1558344"/>
            <a:ext cx="9407434" cy="4765183"/>
          </a:xfrm>
        </p:spPr>
        <p:txBody>
          <a:bodyPr>
            <a:normAutofit fontScale="92500"/>
          </a:bodyPr>
          <a:lstStyle/>
          <a:p>
            <a:pPr marL="0" indent="0" algn="just">
              <a:lnSpc>
                <a:spcPct val="100000"/>
              </a:lnSpc>
              <a:spcBef>
                <a:spcPts val="0"/>
              </a:spcBef>
              <a:buNone/>
            </a:pPr>
            <a:r>
              <a:rPr lang="pt-BR" dirty="0">
                <a:solidFill>
                  <a:schemeClr val="accent1">
                    <a:lumMod val="50000"/>
                  </a:schemeClr>
                </a:solidFill>
              </a:rPr>
              <a:t>O atendimento no Sistema Único de Assistência Social à criança e ao adolescente, vítima ou testemunha de violência, está de acordo com os princípios determinados pelas seguintes normas:</a:t>
            </a:r>
          </a:p>
          <a:p>
            <a:pPr algn="just"/>
            <a:r>
              <a:rPr lang="pt-BR" dirty="0">
                <a:solidFill>
                  <a:schemeClr val="accent1">
                    <a:lumMod val="50000"/>
                  </a:schemeClr>
                </a:solidFill>
              </a:rPr>
              <a:t>Constituição  da República Federativa do Brasil de 1988;</a:t>
            </a:r>
          </a:p>
          <a:p>
            <a:pPr algn="just"/>
            <a:r>
              <a:rPr lang="pt-BR" dirty="0">
                <a:solidFill>
                  <a:schemeClr val="accent1">
                    <a:lumMod val="50000"/>
                  </a:schemeClr>
                </a:solidFill>
              </a:rPr>
              <a:t>Estatuto da Criança e do Adolescente – ECA (Lei nº 8.069/1990);</a:t>
            </a:r>
          </a:p>
          <a:p>
            <a:pPr algn="just"/>
            <a:r>
              <a:rPr lang="pt-BR" dirty="0">
                <a:solidFill>
                  <a:schemeClr val="accent1">
                    <a:lumMod val="50000"/>
                  </a:schemeClr>
                </a:solidFill>
              </a:rPr>
              <a:t>Lei Orgânica de Assistência Social – LOAS  (Lei nº 8.742/1993) Alterada pela Lei nº 12.435 de 6 </a:t>
            </a:r>
            <a:r>
              <a:rPr lang="pt-BR">
                <a:solidFill>
                  <a:schemeClr val="accent1">
                    <a:lumMod val="50000"/>
                  </a:schemeClr>
                </a:solidFill>
              </a:rPr>
              <a:t>de julho de 2011;</a:t>
            </a:r>
            <a:endParaRPr lang="pt-BR" dirty="0">
              <a:solidFill>
                <a:schemeClr val="accent1">
                  <a:lumMod val="50000"/>
                </a:schemeClr>
              </a:solidFill>
            </a:endParaRPr>
          </a:p>
          <a:p>
            <a:pPr algn="just"/>
            <a:r>
              <a:rPr lang="pt-BR" dirty="0">
                <a:solidFill>
                  <a:schemeClr val="accent1">
                    <a:lumMod val="50000"/>
                  </a:schemeClr>
                </a:solidFill>
              </a:rPr>
              <a:t>Política Nacional de Assistência Social – PNAS (Resolução CNAS nº 145/2004);</a:t>
            </a:r>
          </a:p>
          <a:p>
            <a:pPr algn="just"/>
            <a:r>
              <a:rPr lang="pt-BR" dirty="0">
                <a:solidFill>
                  <a:schemeClr val="accent1">
                    <a:lumMod val="50000"/>
                  </a:schemeClr>
                </a:solidFill>
              </a:rPr>
              <a:t>Lei nº 13.431/2017, e o Decreto nº 9.603/2018.</a:t>
            </a:r>
          </a:p>
        </p:txBody>
      </p:sp>
    </p:spTree>
    <p:extLst>
      <p:ext uri="{BB962C8B-B14F-4D97-AF65-F5344CB8AC3E}">
        <p14:creationId xmlns:p14="http://schemas.microsoft.com/office/powerpoint/2010/main" val="11964298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3600" b="1" dirty="0">
                <a:solidFill>
                  <a:schemeClr val="accent1">
                    <a:lumMod val="50000"/>
                  </a:schemeClr>
                </a:solidFill>
              </a:rPr>
              <a:t>            </a:t>
            </a:r>
            <a:r>
              <a:rPr lang="pt-BR" sz="3600" b="1" dirty="0">
                <a:solidFill>
                  <a:schemeClr val="accent1">
                    <a:lumMod val="50000"/>
                  </a:schemeClr>
                </a:solidFill>
                <a:latin typeface="+mn-lt"/>
              </a:rPr>
              <a:t>Prevenção e Reparação - Decreto nº 9.603/2018</a:t>
            </a:r>
          </a:p>
        </p:txBody>
      </p:sp>
      <p:sp>
        <p:nvSpPr>
          <p:cNvPr id="3" name="Espaço Reservado para Conteúdo 2"/>
          <p:cNvSpPr>
            <a:spLocks noGrp="1"/>
          </p:cNvSpPr>
          <p:nvPr>
            <p:ph idx="1"/>
          </p:nvPr>
        </p:nvSpPr>
        <p:spPr>
          <a:xfrm>
            <a:off x="1867989" y="1690688"/>
            <a:ext cx="9485811" cy="4533363"/>
          </a:xfrm>
        </p:spPr>
        <p:txBody>
          <a:bodyPr>
            <a:normAutofit fontScale="92500" lnSpcReduction="10000"/>
          </a:bodyPr>
          <a:lstStyle/>
          <a:p>
            <a:pPr marL="0" indent="0" algn="just">
              <a:buNone/>
            </a:pPr>
            <a:r>
              <a:rPr lang="pt-BR" dirty="0">
                <a:solidFill>
                  <a:schemeClr val="accent1">
                    <a:lumMod val="50000"/>
                  </a:schemeClr>
                </a:solidFill>
              </a:rPr>
              <a:t>Art. 3º O sistema de garantia de direitos intervirá nas situações de   violência contra crianças e adolescentes com a finalidade de:</a:t>
            </a:r>
          </a:p>
          <a:p>
            <a:pPr marL="0" indent="0" algn="just">
              <a:buNone/>
            </a:pPr>
            <a:r>
              <a:rPr lang="pt-BR" dirty="0">
                <a:solidFill>
                  <a:schemeClr val="accent1">
                    <a:lumMod val="50000"/>
                  </a:schemeClr>
                </a:solidFill>
              </a:rPr>
              <a:t>I - mapear as ocorrências das formas de violência e suas particularidades no território nacional;</a:t>
            </a:r>
          </a:p>
          <a:p>
            <a:pPr marL="0" indent="0" algn="just">
              <a:buNone/>
            </a:pPr>
            <a:r>
              <a:rPr lang="pt-BR" dirty="0">
                <a:solidFill>
                  <a:schemeClr val="accent1">
                    <a:lumMod val="50000"/>
                  </a:schemeClr>
                </a:solidFill>
              </a:rPr>
              <a:t>II - prevenir os atos de violência contra crianças e adolescentes;</a:t>
            </a:r>
          </a:p>
          <a:p>
            <a:pPr marL="0" indent="0" algn="just">
              <a:buNone/>
            </a:pPr>
            <a:r>
              <a:rPr lang="pt-BR" dirty="0">
                <a:solidFill>
                  <a:schemeClr val="accent1">
                    <a:lumMod val="50000"/>
                  </a:schemeClr>
                </a:solidFill>
              </a:rPr>
              <a:t>III - fazer cessar a violência quando esta ocorrer;</a:t>
            </a:r>
          </a:p>
          <a:p>
            <a:pPr marL="0" indent="0" algn="just">
              <a:buNone/>
            </a:pPr>
            <a:r>
              <a:rPr lang="pt-BR" dirty="0">
                <a:solidFill>
                  <a:schemeClr val="accent1">
                    <a:lumMod val="50000"/>
                  </a:schemeClr>
                </a:solidFill>
              </a:rPr>
              <a:t>IV - prevenir a reiteração da violência já ocorrida;</a:t>
            </a:r>
          </a:p>
          <a:p>
            <a:pPr marL="0" indent="0" algn="just">
              <a:buNone/>
            </a:pPr>
            <a:r>
              <a:rPr lang="pt-BR" dirty="0">
                <a:solidFill>
                  <a:schemeClr val="accent1">
                    <a:lumMod val="50000"/>
                  </a:schemeClr>
                </a:solidFill>
              </a:rPr>
              <a:t>V - promover o atendimento de crianças e adolescentes para minimizar as sequelas da violência sofrida; e</a:t>
            </a:r>
          </a:p>
          <a:p>
            <a:pPr marL="0" indent="0" algn="just">
              <a:buNone/>
            </a:pPr>
            <a:r>
              <a:rPr lang="pt-BR" dirty="0">
                <a:solidFill>
                  <a:schemeClr val="accent1">
                    <a:lumMod val="50000"/>
                  </a:schemeClr>
                </a:solidFill>
              </a:rPr>
              <a:t>VI - promover a reparação integral dos direitos da criança e do adolescente.</a:t>
            </a:r>
          </a:p>
        </p:txBody>
      </p:sp>
    </p:spTree>
    <p:extLst>
      <p:ext uri="{BB962C8B-B14F-4D97-AF65-F5344CB8AC3E}">
        <p14:creationId xmlns:p14="http://schemas.microsoft.com/office/powerpoint/2010/main" val="28565408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dirty="0"/>
              <a:t>          </a:t>
            </a:r>
            <a:br>
              <a:rPr lang="pt-BR" dirty="0"/>
            </a:br>
            <a:r>
              <a:rPr lang="pt-BR" dirty="0"/>
              <a:t>           </a:t>
            </a:r>
            <a:r>
              <a:rPr lang="pt-BR" b="1" dirty="0">
                <a:solidFill>
                  <a:schemeClr val="accent1">
                    <a:lumMod val="50000"/>
                  </a:schemeClr>
                </a:solidFill>
                <a:latin typeface="+mn-lt"/>
              </a:rPr>
              <a:t>PARCERIAS</a:t>
            </a:r>
            <a:br>
              <a:rPr lang="pt-BR" dirty="0"/>
            </a:br>
            <a:endParaRPr lang="pt-BR" b="1" dirty="0">
              <a:solidFill>
                <a:schemeClr val="accent1">
                  <a:lumMod val="50000"/>
                </a:schemeClr>
              </a:solidFill>
            </a:endParaRPr>
          </a:p>
        </p:txBody>
      </p:sp>
      <p:sp>
        <p:nvSpPr>
          <p:cNvPr id="3" name="Espaço Reservado para Conteúdo 2"/>
          <p:cNvSpPr>
            <a:spLocks noGrp="1"/>
          </p:cNvSpPr>
          <p:nvPr>
            <p:ph idx="1"/>
          </p:nvPr>
        </p:nvSpPr>
        <p:spPr>
          <a:xfrm>
            <a:off x="1920240" y="2008505"/>
            <a:ext cx="9418320" cy="4351338"/>
          </a:xfrm>
        </p:spPr>
        <p:txBody>
          <a:bodyPr>
            <a:normAutofit/>
          </a:bodyPr>
          <a:lstStyle/>
          <a:p>
            <a:pPr marL="0" indent="0" algn="just">
              <a:buNone/>
            </a:pPr>
            <a:r>
              <a:rPr lang="pt-BR" sz="2600" dirty="0">
                <a:solidFill>
                  <a:schemeClr val="accent1">
                    <a:lumMod val="50000"/>
                  </a:schemeClr>
                </a:solidFill>
              </a:rPr>
              <a:t>É indispensável o estabelecimento de parcerias entre os órgãos de atendimento e municípios, instituindo fluxos e protocolos, contratação, ou até mesmo consórcios públicos.</a:t>
            </a:r>
          </a:p>
          <a:p>
            <a:pPr marL="0" indent="0" algn="just">
              <a:buNone/>
            </a:pPr>
            <a:endParaRPr lang="pt-BR" sz="2600" dirty="0">
              <a:solidFill>
                <a:schemeClr val="accent1">
                  <a:lumMod val="50000"/>
                </a:schemeClr>
              </a:solidFill>
            </a:endParaRPr>
          </a:p>
          <a:p>
            <a:pPr marL="0" indent="0" algn="just">
              <a:buNone/>
            </a:pPr>
            <a:r>
              <a:rPr lang="pt-BR" sz="2600" dirty="0">
                <a:solidFill>
                  <a:schemeClr val="accent1">
                    <a:lumMod val="50000"/>
                  </a:schemeClr>
                </a:solidFill>
              </a:rPr>
              <a:t>Os municípios devem instaurar interlocução entre a assistência social e saúde, além do Sistema de Justiça e Segurança Pública, a fim de estabelecer integração e cooperação, conforme determina a Lei nº 13.431/2017.</a:t>
            </a:r>
          </a:p>
          <a:p>
            <a:pPr marL="0" indent="0">
              <a:buNone/>
            </a:pPr>
            <a:endParaRPr lang="pt-BR" dirty="0"/>
          </a:p>
        </p:txBody>
      </p:sp>
    </p:spTree>
    <p:extLst>
      <p:ext uri="{BB962C8B-B14F-4D97-AF65-F5344CB8AC3E}">
        <p14:creationId xmlns:p14="http://schemas.microsoft.com/office/powerpoint/2010/main" val="31379263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a:t>          </a:t>
            </a:r>
            <a:r>
              <a:rPr lang="pt-BR" b="1" dirty="0">
                <a:solidFill>
                  <a:schemeClr val="accent1">
                    <a:lumMod val="50000"/>
                  </a:schemeClr>
                </a:solidFill>
                <a:latin typeface="+mn-lt"/>
              </a:rPr>
              <a:t>NOVA PERSPECTIVA</a:t>
            </a:r>
          </a:p>
        </p:txBody>
      </p:sp>
      <p:sp>
        <p:nvSpPr>
          <p:cNvPr id="3" name="Espaço Reservado para Conteúdo 2"/>
          <p:cNvSpPr>
            <a:spLocks noGrp="1"/>
          </p:cNvSpPr>
          <p:nvPr>
            <p:ph idx="1"/>
          </p:nvPr>
        </p:nvSpPr>
        <p:spPr>
          <a:xfrm>
            <a:off x="1854926" y="1825625"/>
            <a:ext cx="9498874" cy="4351338"/>
          </a:xfrm>
        </p:spPr>
        <p:txBody>
          <a:bodyPr/>
          <a:lstStyle/>
          <a:p>
            <a:pPr marL="0" indent="0" algn="just">
              <a:buNone/>
            </a:pPr>
            <a:r>
              <a:rPr lang="pt-BR" sz="2600" b="1" dirty="0">
                <a:solidFill>
                  <a:schemeClr val="accent1">
                    <a:lumMod val="50000"/>
                  </a:schemeClr>
                </a:solidFill>
              </a:rPr>
              <a:t>As novas normas proporcionaram:</a:t>
            </a:r>
          </a:p>
          <a:p>
            <a:pPr algn="just"/>
            <a:r>
              <a:rPr lang="pt-BR" sz="2600" dirty="0">
                <a:solidFill>
                  <a:schemeClr val="accent1">
                    <a:lumMod val="50000"/>
                  </a:schemeClr>
                </a:solidFill>
              </a:rPr>
              <a:t>Regulamentação da Escuta Especializada, visando normatizar os procedimentos da rede de proteção, para além do depoimento especial;</a:t>
            </a:r>
          </a:p>
          <a:p>
            <a:pPr algn="just"/>
            <a:r>
              <a:rPr lang="pt-BR" sz="2600" dirty="0">
                <a:solidFill>
                  <a:schemeClr val="accent1">
                    <a:lumMod val="50000"/>
                  </a:schemeClr>
                </a:solidFill>
              </a:rPr>
              <a:t>Ampliação do atendimento das situações de violência, pela metodologia da escuta especializada;</a:t>
            </a:r>
          </a:p>
          <a:p>
            <a:pPr algn="just"/>
            <a:r>
              <a:rPr lang="pt-BR" sz="2600" dirty="0">
                <a:solidFill>
                  <a:schemeClr val="accent1">
                    <a:lumMod val="50000"/>
                  </a:schemeClr>
                </a:solidFill>
              </a:rPr>
              <a:t>Formação continuada e capacitação aos profissionais da saúde, educação, assistência social e demais agentes que atuam na promoção, proteção e defesas dos direitos de crianças e adolescentes.</a:t>
            </a:r>
          </a:p>
          <a:p>
            <a:pPr marL="0" indent="0" algn="just">
              <a:buNone/>
            </a:pPr>
            <a:endParaRPr lang="pt-BR" dirty="0">
              <a:solidFill>
                <a:schemeClr val="accent1">
                  <a:lumMod val="50000"/>
                </a:schemeClr>
              </a:solidFill>
            </a:endParaRPr>
          </a:p>
        </p:txBody>
      </p:sp>
    </p:spTree>
    <p:extLst>
      <p:ext uri="{BB962C8B-B14F-4D97-AF65-F5344CB8AC3E}">
        <p14:creationId xmlns:p14="http://schemas.microsoft.com/office/powerpoint/2010/main" val="37737742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a:t>          </a:t>
            </a:r>
            <a:endParaRPr lang="pt-BR" b="1" dirty="0">
              <a:solidFill>
                <a:schemeClr val="accent1">
                  <a:lumMod val="50000"/>
                </a:schemeClr>
              </a:solidFill>
              <a:latin typeface="+mn-lt"/>
            </a:endParaRPr>
          </a:p>
        </p:txBody>
      </p:sp>
      <p:sp>
        <p:nvSpPr>
          <p:cNvPr id="3" name="Espaço Reservado para Conteúdo 2"/>
          <p:cNvSpPr>
            <a:spLocks noGrp="1"/>
          </p:cNvSpPr>
          <p:nvPr>
            <p:ph idx="1"/>
          </p:nvPr>
        </p:nvSpPr>
        <p:spPr>
          <a:xfrm>
            <a:off x="1933302" y="1519707"/>
            <a:ext cx="9300755" cy="4985596"/>
          </a:xfrm>
        </p:spPr>
        <p:txBody>
          <a:bodyPr>
            <a:normAutofit fontScale="62500" lnSpcReduction="20000"/>
          </a:bodyPr>
          <a:lstStyle/>
          <a:p>
            <a:pPr marL="0" indent="0">
              <a:buNone/>
            </a:pPr>
            <a:r>
              <a:rPr lang="pt-BR" dirty="0"/>
              <a:t>               </a:t>
            </a:r>
          </a:p>
          <a:p>
            <a:pPr marL="0" indent="0" algn="ctr">
              <a:buNone/>
            </a:pPr>
            <a:endParaRPr lang="pt-BR" sz="1900" b="1" dirty="0">
              <a:solidFill>
                <a:schemeClr val="accent1">
                  <a:lumMod val="50000"/>
                </a:schemeClr>
              </a:solidFill>
            </a:endParaRPr>
          </a:p>
          <a:p>
            <a:pPr marL="0" indent="0" algn="ctr">
              <a:lnSpc>
                <a:spcPct val="120000"/>
              </a:lnSpc>
              <a:buNone/>
            </a:pPr>
            <a:r>
              <a:rPr lang="pt-BR" sz="3900" b="1" dirty="0">
                <a:solidFill>
                  <a:schemeClr val="accent1">
                    <a:lumMod val="50000"/>
                  </a:schemeClr>
                </a:solidFill>
              </a:rPr>
              <a:t>OBRIGADA!!</a:t>
            </a:r>
          </a:p>
          <a:p>
            <a:pPr marL="0" indent="0" algn="ctr">
              <a:lnSpc>
                <a:spcPct val="120000"/>
              </a:lnSpc>
              <a:buNone/>
            </a:pPr>
            <a:endParaRPr lang="pt-BR" sz="3900" b="1" dirty="0">
              <a:solidFill>
                <a:schemeClr val="accent1">
                  <a:lumMod val="50000"/>
                </a:schemeClr>
              </a:solidFill>
            </a:endParaRPr>
          </a:p>
          <a:p>
            <a:pPr marL="0" indent="0" algn="ctr">
              <a:buNone/>
            </a:pPr>
            <a:r>
              <a:rPr lang="pt-BR" sz="4000" dirty="0">
                <a:solidFill>
                  <a:srgbClr val="0070C0"/>
                </a:solidFill>
                <a:latin typeface="Arial" panose="020B0604020202020204" pitchFamily="34" charset="0"/>
                <a:cs typeface="Arial" panose="020B0604020202020204" pitchFamily="34" charset="0"/>
              </a:rPr>
              <a:t>Iracema de Fátima Nais Inoue</a:t>
            </a:r>
          </a:p>
          <a:p>
            <a:pPr marL="0" indent="0" algn="ctr">
              <a:buNone/>
            </a:pPr>
            <a:endParaRPr lang="pt-BR" sz="1900" dirty="0"/>
          </a:p>
          <a:p>
            <a:pPr marL="0" indent="0" algn="ctr">
              <a:buNone/>
            </a:pPr>
            <a:r>
              <a:rPr lang="pt-BR" sz="3700" b="1" dirty="0">
                <a:solidFill>
                  <a:schemeClr val="accent1">
                    <a:lumMod val="50000"/>
                  </a:schemeClr>
                </a:solidFill>
              </a:rPr>
              <a:t>Coordenadoria de Proteção Social Especial – CPSE</a:t>
            </a:r>
          </a:p>
          <a:p>
            <a:pPr marL="0" indent="0" algn="ctr">
              <a:buNone/>
            </a:pPr>
            <a:r>
              <a:rPr lang="pt-BR" sz="3700" dirty="0">
                <a:solidFill>
                  <a:schemeClr val="accent1">
                    <a:lumMod val="50000"/>
                  </a:schemeClr>
                </a:solidFill>
              </a:rPr>
              <a:t>Contato:  (67) 3318-4166 / 4120</a:t>
            </a:r>
          </a:p>
          <a:p>
            <a:pPr marL="0" indent="0" algn="ctr">
              <a:buNone/>
            </a:pPr>
            <a:r>
              <a:rPr lang="pt-BR" sz="3700" dirty="0">
                <a:solidFill>
                  <a:schemeClr val="accent1">
                    <a:lumMod val="50000"/>
                  </a:schemeClr>
                </a:solidFill>
              </a:rPr>
              <a:t>    cpse@sedhast.ms.gov.br</a:t>
            </a:r>
          </a:p>
          <a:p>
            <a:pPr marL="0" indent="0" algn="ctr">
              <a:buNone/>
            </a:pPr>
            <a:endParaRPr lang="pt-BR" sz="3700" dirty="0">
              <a:solidFill>
                <a:schemeClr val="accent1">
                  <a:lumMod val="50000"/>
                </a:schemeClr>
              </a:solidFill>
            </a:endParaRPr>
          </a:p>
          <a:p>
            <a:pPr marL="0" indent="0" algn="ctr">
              <a:buNone/>
            </a:pPr>
            <a:endParaRPr lang="pt-BR" dirty="0">
              <a:solidFill>
                <a:schemeClr val="accent1">
                  <a:lumMod val="50000"/>
                </a:schemeClr>
              </a:solidFill>
            </a:endParaRPr>
          </a:p>
          <a:p>
            <a:pPr marL="0" indent="0">
              <a:buNone/>
            </a:pPr>
            <a:endParaRPr lang="pt-BR" dirty="0"/>
          </a:p>
          <a:p>
            <a:pPr marL="0" indent="0">
              <a:buNone/>
            </a:pPr>
            <a:r>
              <a:rPr lang="pt-BR" dirty="0"/>
              <a:t> </a:t>
            </a:r>
          </a:p>
        </p:txBody>
      </p:sp>
    </p:spTree>
    <p:extLst>
      <p:ext uri="{BB962C8B-B14F-4D97-AF65-F5344CB8AC3E}">
        <p14:creationId xmlns:p14="http://schemas.microsoft.com/office/powerpoint/2010/main" val="4068228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a:t>          </a:t>
            </a:r>
            <a:r>
              <a:rPr lang="pt-BR" sz="4000" b="1" dirty="0">
                <a:solidFill>
                  <a:schemeClr val="accent1">
                    <a:lumMod val="50000"/>
                  </a:schemeClr>
                </a:solidFill>
                <a:latin typeface="+mn-lt"/>
              </a:rPr>
              <a:t>PRINCÍPIOS DO ATENDIMENTO NO SUAS</a:t>
            </a:r>
          </a:p>
        </p:txBody>
      </p:sp>
      <p:sp>
        <p:nvSpPr>
          <p:cNvPr id="3" name="Espaço Reservado para Conteúdo 2"/>
          <p:cNvSpPr>
            <a:spLocks noGrp="1"/>
          </p:cNvSpPr>
          <p:nvPr>
            <p:ph idx="1"/>
          </p:nvPr>
        </p:nvSpPr>
        <p:spPr>
          <a:xfrm>
            <a:off x="2011680" y="1519707"/>
            <a:ext cx="9342120" cy="4657256"/>
          </a:xfrm>
        </p:spPr>
        <p:txBody>
          <a:bodyPr>
            <a:normAutofit fontScale="92500" lnSpcReduction="10000"/>
          </a:bodyPr>
          <a:lstStyle/>
          <a:p>
            <a:pPr marL="0" indent="0" algn="just">
              <a:lnSpc>
                <a:spcPct val="100000"/>
              </a:lnSpc>
              <a:spcBef>
                <a:spcPts val="0"/>
              </a:spcBef>
              <a:buNone/>
            </a:pPr>
            <a:r>
              <a:rPr lang="pt-BR" dirty="0">
                <a:solidFill>
                  <a:schemeClr val="accent1">
                    <a:lumMod val="50000"/>
                  </a:schemeClr>
                </a:solidFill>
              </a:rPr>
              <a:t>Princípios a serem observados no atendimento à criança e ao        adolescente vítima ou testemunha de violência e suas famílias:</a:t>
            </a:r>
          </a:p>
          <a:p>
            <a:pPr marL="571500" indent="-571500" algn="just">
              <a:buAutoNum type="romanUcPeriod"/>
            </a:pPr>
            <a:r>
              <a:rPr lang="pt-BR" dirty="0">
                <a:solidFill>
                  <a:schemeClr val="accent1">
                    <a:lumMod val="50000"/>
                  </a:schemeClr>
                </a:solidFill>
              </a:rPr>
              <a:t>Crianças e adolescentes devem ser respeitados na sua condição de sujeitos de direitos e destinatários do direito à proteção integral e prioritária;</a:t>
            </a:r>
          </a:p>
          <a:p>
            <a:pPr marL="571500" indent="-571500" algn="just">
              <a:buAutoNum type="romanUcPeriod"/>
            </a:pPr>
            <a:r>
              <a:rPr lang="pt-BR" dirty="0">
                <a:solidFill>
                  <a:schemeClr val="accent1">
                    <a:lumMod val="50000"/>
                  </a:schemeClr>
                </a:solidFill>
              </a:rPr>
              <a:t>Crianças e adolescentes gozam de todos os direitos fundamentais inerentes à pessoa humana, sem discriminação de nascimento, situação familiar, idade, sexo, raça, etnia ou cor, religião ou crença, deficiência, condição pessoal de desenvolvimento e aprendizagem, condição econômica, ambiente social, região e local de moradia ou outra condição que diferencie as pessoas, as famílias ou a comunidade em que vivem; </a:t>
            </a:r>
          </a:p>
        </p:txBody>
      </p:sp>
    </p:spTree>
    <p:extLst>
      <p:ext uri="{BB962C8B-B14F-4D97-AF65-F5344CB8AC3E}">
        <p14:creationId xmlns:p14="http://schemas.microsoft.com/office/powerpoint/2010/main" val="3700709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a:t>          </a:t>
            </a:r>
            <a:r>
              <a:rPr lang="pt-BR" b="1" dirty="0">
                <a:solidFill>
                  <a:schemeClr val="accent1">
                    <a:lumMod val="50000"/>
                  </a:schemeClr>
                </a:solidFill>
                <a:latin typeface="+mn-lt"/>
              </a:rPr>
              <a:t>PRINCÍPIOS</a:t>
            </a:r>
          </a:p>
        </p:txBody>
      </p:sp>
      <p:sp>
        <p:nvSpPr>
          <p:cNvPr id="3" name="Espaço Reservado para Conteúdo 2"/>
          <p:cNvSpPr>
            <a:spLocks noGrp="1"/>
          </p:cNvSpPr>
          <p:nvPr>
            <p:ph idx="1"/>
          </p:nvPr>
        </p:nvSpPr>
        <p:spPr>
          <a:xfrm>
            <a:off x="1946366" y="1690688"/>
            <a:ext cx="9407434" cy="4351338"/>
          </a:xfrm>
        </p:spPr>
        <p:txBody>
          <a:bodyPr>
            <a:normAutofit/>
          </a:bodyPr>
          <a:lstStyle/>
          <a:p>
            <a:pPr marL="0" indent="0" algn="just">
              <a:buNone/>
            </a:pPr>
            <a:r>
              <a:rPr lang="pt-BR" dirty="0">
                <a:solidFill>
                  <a:schemeClr val="accent1">
                    <a:lumMod val="50000"/>
                  </a:schemeClr>
                </a:solidFill>
              </a:rPr>
              <a:t>III. É dever da família, da comunidade, da sociedade em geral e do poder público assegurar, com absoluta prioridade, a efetivação dos direitos da criança e do adolescente;</a:t>
            </a:r>
          </a:p>
          <a:p>
            <a:pPr marL="0" indent="0" algn="just">
              <a:buNone/>
            </a:pPr>
            <a:r>
              <a:rPr lang="pt-BR" dirty="0">
                <a:solidFill>
                  <a:schemeClr val="accent1">
                    <a:lumMod val="50000"/>
                  </a:schemeClr>
                </a:solidFill>
              </a:rPr>
              <a:t>IV. A promoção dos direitos e proteção da criança e do adolescente deve ser realizada observando, sempre, o respeito à intimidade, o direito à imagem e à vida privada;</a:t>
            </a:r>
          </a:p>
          <a:p>
            <a:pPr marL="0" indent="0" algn="just">
              <a:buNone/>
            </a:pPr>
            <a:r>
              <a:rPr lang="pt-BR" dirty="0">
                <a:solidFill>
                  <a:schemeClr val="accent1">
                    <a:lumMod val="50000"/>
                  </a:schemeClr>
                </a:solidFill>
              </a:rPr>
              <a:t>V. Toda criança e adolescente têm direito a ser criado e educado no seio de sua família e, excepcionalmente, em família substituta, assegurada a convivência familiar e comunitária, em ambiente que garanta seu desenvolvimento integral;</a:t>
            </a:r>
          </a:p>
        </p:txBody>
      </p:sp>
    </p:spTree>
    <p:extLst>
      <p:ext uri="{BB962C8B-B14F-4D97-AF65-F5344CB8AC3E}">
        <p14:creationId xmlns:p14="http://schemas.microsoft.com/office/powerpoint/2010/main" val="2017203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a:t>          </a:t>
            </a:r>
            <a:r>
              <a:rPr lang="pt-BR" b="1" dirty="0">
                <a:solidFill>
                  <a:schemeClr val="accent1">
                    <a:lumMod val="50000"/>
                  </a:schemeClr>
                </a:solidFill>
                <a:latin typeface="+mn-lt"/>
              </a:rPr>
              <a:t>PRINCÍPIOS</a:t>
            </a:r>
          </a:p>
        </p:txBody>
      </p:sp>
      <p:sp>
        <p:nvSpPr>
          <p:cNvPr id="3" name="Espaço Reservado para Conteúdo 2"/>
          <p:cNvSpPr>
            <a:spLocks noGrp="1"/>
          </p:cNvSpPr>
          <p:nvPr>
            <p:ph idx="1"/>
          </p:nvPr>
        </p:nvSpPr>
        <p:spPr>
          <a:xfrm>
            <a:off x="1946366" y="1690688"/>
            <a:ext cx="9407434" cy="4373921"/>
          </a:xfrm>
        </p:spPr>
        <p:txBody>
          <a:bodyPr>
            <a:normAutofit fontScale="92500"/>
          </a:bodyPr>
          <a:lstStyle/>
          <a:p>
            <a:pPr marL="0" indent="0" algn="just">
              <a:buNone/>
            </a:pPr>
            <a:r>
              <a:rPr lang="pt-BR" dirty="0">
                <a:solidFill>
                  <a:schemeClr val="accent1">
                    <a:lumMod val="50000"/>
                  </a:schemeClr>
                </a:solidFill>
              </a:rPr>
              <a:t>VI. O acolhimento institucional e o acolhimento familiar são medidas provisórias e excepcionais, utilizáveis como forma de transição para a reintegração familiar ou, não sendo esta possível, para colocação em família substituta, observado o disposto no Art.130 do ECA; </a:t>
            </a:r>
          </a:p>
          <a:p>
            <a:pPr marL="0" indent="0" algn="just">
              <a:buNone/>
            </a:pPr>
            <a:r>
              <a:rPr lang="pt-BR" dirty="0">
                <a:solidFill>
                  <a:schemeClr val="accent1">
                    <a:lumMod val="50000"/>
                  </a:schemeClr>
                </a:solidFill>
              </a:rPr>
              <a:t>VII. As intervenções devem atender prioritariamente ao superior interesse e direitos da criança do adolescente e ser precoces, ou seja, efetuadas logo que a situação de risco pessoal ou social seja conhecida;</a:t>
            </a:r>
          </a:p>
          <a:p>
            <a:pPr marL="0" indent="0" algn="just">
              <a:buNone/>
            </a:pPr>
            <a:r>
              <a:rPr lang="pt-BR" dirty="0">
                <a:solidFill>
                  <a:schemeClr val="accent1">
                    <a:lumMod val="50000"/>
                  </a:schemeClr>
                </a:solidFill>
              </a:rPr>
              <a:t>VIII. Crianças e adolescentes têm o direito de serem ouvidas e expressar seus desejos, vontades e opiniões, assim como permanecer em silêncio;</a:t>
            </a:r>
          </a:p>
        </p:txBody>
      </p:sp>
    </p:spTree>
    <p:extLst>
      <p:ext uri="{BB962C8B-B14F-4D97-AF65-F5344CB8AC3E}">
        <p14:creationId xmlns:p14="http://schemas.microsoft.com/office/powerpoint/2010/main" val="3767432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a:t>          </a:t>
            </a:r>
            <a:r>
              <a:rPr lang="pt-BR" b="1" dirty="0">
                <a:solidFill>
                  <a:schemeClr val="accent1">
                    <a:lumMod val="50000"/>
                  </a:schemeClr>
                </a:solidFill>
                <a:latin typeface="+mn-lt"/>
              </a:rPr>
              <a:t>PRINCÍPIOS</a:t>
            </a:r>
          </a:p>
        </p:txBody>
      </p:sp>
      <p:sp>
        <p:nvSpPr>
          <p:cNvPr id="3" name="Espaço Reservado para Conteúdo 2"/>
          <p:cNvSpPr>
            <a:spLocks noGrp="1"/>
          </p:cNvSpPr>
          <p:nvPr>
            <p:ph idx="1"/>
          </p:nvPr>
        </p:nvSpPr>
        <p:spPr>
          <a:xfrm>
            <a:off x="2011680" y="1586186"/>
            <a:ext cx="9342120" cy="4993446"/>
          </a:xfrm>
        </p:spPr>
        <p:txBody>
          <a:bodyPr>
            <a:normAutofit fontScale="92500" lnSpcReduction="10000"/>
          </a:bodyPr>
          <a:lstStyle/>
          <a:p>
            <a:pPr marL="0" indent="0" algn="just">
              <a:lnSpc>
                <a:spcPct val="100000"/>
              </a:lnSpc>
              <a:spcBef>
                <a:spcPts val="0"/>
              </a:spcBef>
              <a:buNone/>
            </a:pPr>
            <a:r>
              <a:rPr lang="pt-BR" dirty="0">
                <a:solidFill>
                  <a:schemeClr val="accent1">
                    <a:lumMod val="50000"/>
                  </a:schemeClr>
                </a:solidFill>
              </a:rPr>
              <a:t>IX. A criança e o adolescente, respeitado seu estágio de desenvolvimento e capacidade de compreensão, seus pais ou responsável (eis) devem ser informados dos seus direitos, dos motivos que determinaram a intervenção e da forma como esta se processa;</a:t>
            </a:r>
          </a:p>
          <a:p>
            <a:pPr marL="0" indent="0" algn="just">
              <a:lnSpc>
                <a:spcPct val="100000"/>
              </a:lnSpc>
              <a:spcBef>
                <a:spcPts val="0"/>
              </a:spcBef>
              <a:buNone/>
            </a:pPr>
            <a:r>
              <a:rPr lang="pt-BR" dirty="0">
                <a:solidFill>
                  <a:schemeClr val="accent1">
                    <a:lumMod val="50000"/>
                  </a:schemeClr>
                </a:solidFill>
              </a:rPr>
              <a:t>X. A política de atendimento dos direitos da criança e do adolescente far-se-á através de um conjunto articulado de ações governamentais e não governamentais, da União, dos Estados, do Distrito Federal e dos Municípios;</a:t>
            </a:r>
          </a:p>
          <a:p>
            <a:pPr marL="0" indent="0" algn="just">
              <a:lnSpc>
                <a:spcPct val="100000"/>
              </a:lnSpc>
              <a:spcBef>
                <a:spcPts val="0"/>
              </a:spcBef>
              <a:buNone/>
            </a:pPr>
            <a:r>
              <a:rPr lang="pt-BR" dirty="0">
                <a:solidFill>
                  <a:schemeClr val="accent1">
                    <a:lumMod val="50000"/>
                  </a:schemeClr>
                </a:solidFill>
              </a:rPr>
              <a:t>XI. A Assistência Social, por meio da oferta de serviços, programas, projetos e benefícios </a:t>
            </a:r>
            <a:r>
              <a:rPr lang="pt-BR" dirty="0" err="1">
                <a:solidFill>
                  <a:schemeClr val="accent1">
                    <a:lumMod val="50000"/>
                  </a:schemeClr>
                </a:solidFill>
              </a:rPr>
              <a:t>socioassistenciais</a:t>
            </a:r>
            <a:r>
              <a:rPr lang="pt-BR" dirty="0">
                <a:solidFill>
                  <a:schemeClr val="accent1">
                    <a:lumMod val="50000"/>
                  </a:schemeClr>
                </a:solidFill>
              </a:rPr>
              <a:t>, visa à proteção social, à prevenção e à redução de violações de direitos, seus agravamentos ou reincidências.</a:t>
            </a:r>
          </a:p>
        </p:txBody>
      </p:sp>
    </p:spTree>
    <p:extLst>
      <p:ext uri="{BB962C8B-B14F-4D97-AF65-F5344CB8AC3E}">
        <p14:creationId xmlns:p14="http://schemas.microsoft.com/office/powerpoint/2010/main" val="2701886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92279"/>
            <a:ext cx="10515600" cy="1598409"/>
          </a:xfrm>
        </p:spPr>
        <p:txBody>
          <a:bodyPr>
            <a:normAutofit fontScale="90000"/>
          </a:bodyPr>
          <a:lstStyle/>
          <a:p>
            <a:pPr algn="ctr"/>
            <a:r>
              <a:rPr lang="pt-BR" dirty="0"/>
              <a:t>          </a:t>
            </a:r>
            <a:r>
              <a:rPr lang="pt-BR" b="1" dirty="0">
                <a:solidFill>
                  <a:schemeClr val="accent1">
                    <a:lumMod val="50000"/>
                  </a:schemeClr>
                </a:solidFill>
                <a:latin typeface="+mn-lt"/>
              </a:rPr>
              <a:t>OBJETIVOS – Lei nº 8.742/1993 (LOAS)</a:t>
            </a:r>
            <a:br>
              <a:rPr lang="pt-BR" b="1" dirty="0">
                <a:solidFill>
                  <a:schemeClr val="accent1">
                    <a:lumMod val="50000"/>
                  </a:schemeClr>
                </a:solidFill>
                <a:latin typeface="+mn-lt"/>
              </a:rPr>
            </a:br>
            <a:r>
              <a:rPr lang="pt-BR" b="1" dirty="0">
                <a:solidFill>
                  <a:schemeClr val="accent1">
                    <a:lumMod val="50000"/>
                  </a:schemeClr>
                </a:solidFill>
                <a:latin typeface="+mn-lt"/>
              </a:rPr>
              <a:t>Alterada pela Lei nº12.435 de 6/07/2011 </a:t>
            </a:r>
            <a:br>
              <a:rPr lang="pt-BR" b="1" dirty="0">
                <a:solidFill>
                  <a:schemeClr val="accent1">
                    <a:lumMod val="50000"/>
                  </a:schemeClr>
                </a:solidFill>
                <a:latin typeface="+mn-lt"/>
              </a:rPr>
            </a:br>
            <a:endParaRPr lang="pt-BR" b="1" dirty="0">
              <a:solidFill>
                <a:schemeClr val="accent1">
                  <a:lumMod val="50000"/>
                </a:schemeClr>
              </a:solidFill>
              <a:latin typeface="+mn-lt"/>
            </a:endParaRPr>
          </a:p>
        </p:txBody>
      </p:sp>
      <p:sp>
        <p:nvSpPr>
          <p:cNvPr id="3" name="Espaço Reservado para Conteúdo 2"/>
          <p:cNvSpPr>
            <a:spLocks noGrp="1"/>
          </p:cNvSpPr>
          <p:nvPr>
            <p:ph idx="1"/>
          </p:nvPr>
        </p:nvSpPr>
        <p:spPr>
          <a:xfrm>
            <a:off x="1972491" y="1690688"/>
            <a:ext cx="9381309" cy="4351338"/>
          </a:xfrm>
        </p:spPr>
        <p:txBody>
          <a:bodyPr/>
          <a:lstStyle/>
          <a:p>
            <a:pPr marL="0" indent="0" algn="just">
              <a:buNone/>
            </a:pPr>
            <a:r>
              <a:rPr lang="pt-BR" b="1" dirty="0">
                <a:solidFill>
                  <a:schemeClr val="accent1">
                    <a:lumMod val="50000"/>
                  </a:schemeClr>
                </a:solidFill>
              </a:rPr>
              <a:t>Os objetivos da Política de Assistência Social: </a:t>
            </a:r>
          </a:p>
          <a:p>
            <a:pPr algn="just"/>
            <a:r>
              <a:rPr lang="pt-BR" b="1" dirty="0">
                <a:solidFill>
                  <a:schemeClr val="accent1">
                    <a:lumMod val="50000"/>
                  </a:schemeClr>
                </a:solidFill>
              </a:rPr>
              <a:t>Proteção social </a:t>
            </a:r>
            <a:r>
              <a:rPr lang="pt-BR" dirty="0">
                <a:solidFill>
                  <a:schemeClr val="accent1">
                    <a:lumMod val="50000"/>
                  </a:schemeClr>
                </a:solidFill>
              </a:rPr>
              <a:t>- que visa à garantia da vida, à redução de danos e à prevenção da incidência de riscos;</a:t>
            </a:r>
          </a:p>
          <a:p>
            <a:pPr algn="just"/>
            <a:r>
              <a:rPr lang="pt-BR" b="1" dirty="0">
                <a:solidFill>
                  <a:schemeClr val="accent1">
                    <a:lumMod val="50000"/>
                  </a:schemeClr>
                </a:solidFill>
              </a:rPr>
              <a:t>Vigilância </a:t>
            </a:r>
            <a:r>
              <a:rPr lang="pt-BR" b="1" dirty="0" err="1">
                <a:solidFill>
                  <a:schemeClr val="accent1">
                    <a:lumMod val="50000"/>
                  </a:schemeClr>
                </a:solidFill>
              </a:rPr>
              <a:t>socioassistencial</a:t>
            </a:r>
            <a:r>
              <a:rPr lang="pt-BR" b="1" dirty="0">
                <a:solidFill>
                  <a:schemeClr val="accent1">
                    <a:lumMod val="50000"/>
                  </a:schemeClr>
                </a:solidFill>
              </a:rPr>
              <a:t> </a:t>
            </a:r>
            <a:r>
              <a:rPr lang="pt-BR" dirty="0">
                <a:solidFill>
                  <a:schemeClr val="accent1">
                    <a:lumMod val="50000"/>
                  </a:schemeClr>
                </a:solidFill>
              </a:rPr>
              <a:t>- que visa a analisar territorialmente a capacidade protetiva das famílias e nela a ocorrência de vulnerabilidades, de ameaças, de vitimizações e danos;</a:t>
            </a:r>
          </a:p>
          <a:p>
            <a:pPr algn="just"/>
            <a:r>
              <a:rPr lang="pt-BR" b="1" dirty="0">
                <a:solidFill>
                  <a:schemeClr val="accent1">
                    <a:lumMod val="50000"/>
                  </a:schemeClr>
                </a:solidFill>
              </a:rPr>
              <a:t>Defesa de direitos </a:t>
            </a:r>
            <a:r>
              <a:rPr lang="pt-BR" dirty="0">
                <a:solidFill>
                  <a:schemeClr val="accent1">
                    <a:lumMod val="50000"/>
                  </a:schemeClr>
                </a:solidFill>
              </a:rPr>
              <a:t>- que visa a garantir o pleno acesso aos direitos no conjunto das provisões </a:t>
            </a:r>
            <a:r>
              <a:rPr lang="pt-BR" dirty="0" err="1">
                <a:solidFill>
                  <a:schemeClr val="accent1">
                    <a:lumMod val="50000"/>
                  </a:schemeClr>
                </a:solidFill>
              </a:rPr>
              <a:t>socioassistenciais</a:t>
            </a:r>
            <a:r>
              <a:rPr lang="pt-BR" dirty="0">
                <a:solidFill>
                  <a:schemeClr val="accent1">
                    <a:lumMod val="50000"/>
                  </a:schemeClr>
                </a:solidFill>
              </a:rPr>
              <a:t>.</a:t>
            </a:r>
          </a:p>
          <a:p>
            <a:pPr marL="0" indent="0">
              <a:buNone/>
            </a:pPr>
            <a:endParaRPr lang="pt-BR" dirty="0"/>
          </a:p>
        </p:txBody>
      </p:sp>
    </p:spTree>
    <p:extLst>
      <p:ext uri="{BB962C8B-B14F-4D97-AF65-F5344CB8AC3E}">
        <p14:creationId xmlns:p14="http://schemas.microsoft.com/office/powerpoint/2010/main" val="2398969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a:t>          </a:t>
            </a:r>
            <a:r>
              <a:rPr lang="pt-BR" b="1" dirty="0">
                <a:solidFill>
                  <a:schemeClr val="accent1">
                    <a:lumMod val="50000"/>
                  </a:schemeClr>
                </a:solidFill>
                <a:latin typeface="+mn-lt"/>
              </a:rPr>
              <a:t>DIRETRIZES DO SUAS </a:t>
            </a:r>
          </a:p>
        </p:txBody>
      </p:sp>
      <p:sp>
        <p:nvSpPr>
          <p:cNvPr id="3" name="Espaço Reservado para Conteúdo 2"/>
          <p:cNvSpPr>
            <a:spLocks noGrp="1"/>
          </p:cNvSpPr>
          <p:nvPr>
            <p:ph idx="1"/>
          </p:nvPr>
        </p:nvSpPr>
        <p:spPr>
          <a:xfrm>
            <a:off x="1946366" y="1690688"/>
            <a:ext cx="9407434" cy="4588054"/>
          </a:xfrm>
        </p:spPr>
        <p:txBody>
          <a:bodyPr>
            <a:normAutofit fontScale="92500" lnSpcReduction="10000"/>
          </a:bodyPr>
          <a:lstStyle/>
          <a:p>
            <a:pPr marL="0" indent="0" algn="just">
              <a:buNone/>
            </a:pPr>
            <a:r>
              <a:rPr lang="pt-BR" b="1" dirty="0">
                <a:solidFill>
                  <a:schemeClr val="accent1">
                    <a:lumMod val="50000"/>
                  </a:schemeClr>
                </a:solidFill>
              </a:rPr>
              <a:t>I. </a:t>
            </a:r>
            <a:r>
              <a:rPr lang="pt-BR" b="1" dirty="0" err="1">
                <a:solidFill>
                  <a:schemeClr val="accent1">
                    <a:lumMod val="50000"/>
                  </a:schemeClr>
                </a:solidFill>
              </a:rPr>
              <a:t>Matricialidade</a:t>
            </a:r>
            <a:r>
              <a:rPr lang="pt-BR" b="1" dirty="0">
                <a:solidFill>
                  <a:schemeClr val="accent1">
                    <a:lumMod val="50000"/>
                  </a:schemeClr>
                </a:solidFill>
              </a:rPr>
              <a:t> </a:t>
            </a:r>
            <a:r>
              <a:rPr lang="pt-BR" b="1" dirty="0" err="1">
                <a:solidFill>
                  <a:schemeClr val="accent1">
                    <a:lumMod val="50000"/>
                  </a:schemeClr>
                </a:solidFill>
              </a:rPr>
              <a:t>sociofamiliar</a:t>
            </a:r>
            <a:r>
              <a:rPr lang="pt-BR" b="1" dirty="0">
                <a:solidFill>
                  <a:schemeClr val="accent1">
                    <a:lumMod val="50000"/>
                  </a:schemeClr>
                </a:solidFill>
              </a:rPr>
              <a:t>: </a:t>
            </a:r>
            <a:r>
              <a:rPr lang="pt-BR" dirty="0">
                <a:solidFill>
                  <a:schemeClr val="accent1">
                    <a:lumMod val="50000"/>
                  </a:schemeClr>
                </a:solidFill>
              </a:rPr>
              <a:t>centralidade da família como núcleo fundamental para o desenvolvimento dos programas, serviços, projetos e benefícios da Política de Assistência Social, considerando que as famílias constituem espaço de proteção, socialização e de referência para seus membros, ao mesmo tempo em que podem representar espaço de ocorrências de violências e violações de direitos.</a:t>
            </a:r>
          </a:p>
          <a:p>
            <a:pPr marL="0" indent="0" algn="just">
              <a:buNone/>
            </a:pPr>
            <a:r>
              <a:rPr lang="pt-BR" b="1" dirty="0">
                <a:solidFill>
                  <a:schemeClr val="accent1">
                    <a:lumMod val="50000"/>
                  </a:schemeClr>
                </a:solidFill>
              </a:rPr>
              <a:t>II. Território: </a:t>
            </a:r>
            <a:r>
              <a:rPr lang="pt-BR" dirty="0">
                <a:solidFill>
                  <a:schemeClr val="accent1">
                    <a:lumMod val="50000"/>
                  </a:schemeClr>
                </a:solidFill>
              </a:rPr>
              <a:t>o território é o espaço geográfico, histórico e cultural onde se constroem modos de vida e relações familiares e comunitárias; onde emergem situações de vulnerabilidades, riscos e violação de direitos; e onde recursos para o enfrentamento e superação destas situações podem ser mobilizados e acessados (MDS, 2016).</a:t>
            </a:r>
          </a:p>
        </p:txBody>
      </p:sp>
    </p:spTree>
    <p:extLst>
      <p:ext uri="{BB962C8B-B14F-4D97-AF65-F5344CB8AC3E}">
        <p14:creationId xmlns:p14="http://schemas.microsoft.com/office/powerpoint/2010/main" val="1476441906"/>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2288</TotalTime>
  <Words>2885</Words>
  <Application>Microsoft Office PowerPoint</Application>
  <PresentationFormat>Widescreen</PresentationFormat>
  <Paragraphs>178</Paragraphs>
  <Slides>33</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33</vt:i4>
      </vt:variant>
    </vt:vector>
  </HeadingPairs>
  <TitlesOfParts>
    <vt:vector size="37" baseType="lpstr">
      <vt:lpstr>Arial</vt:lpstr>
      <vt:lpstr>Calibri</vt:lpstr>
      <vt:lpstr>Calibri Light</vt:lpstr>
      <vt:lpstr>Tema do Office</vt:lpstr>
      <vt:lpstr>WEBINÁRIO ESCUTA ESPECIALIZADA  O Papel da Política de Assistência Social Frente a Lei n. 13.431/2017 </vt:lpstr>
      <vt:lpstr>          Webinário Escuta Especializada</vt:lpstr>
      <vt:lpstr>          A LEGISLAÇÃO</vt:lpstr>
      <vt:lpstr>          PRINCÍPIOS DO ATENDIMENTO NO SUAS</vt:lpstr>
      <vt:lpstr>          PRINCÍPIOS</vt:lpstr>
      <vt:lpstr>          PRINCÍPIOS</vt:lpstr>
      <vt:lpstr>          PRINCÍPIOS</vt:lpstr>
      <vt:lpstr>          OBJETIVOS – Lei nº 8.742/1993 (LOAS) Alterada pela Lei nº12.435 de 6/07/2011  </vt:lpstr>
      <vt:lpstr>          DIRETRIZES DO SUAS </vt:lpstr>
      <vt:lpstr>          ORGANIZAÇÃO DO SUAS</vt:lpstr>
      <vt:lpstr>          ORGANIZAÇÃO DO SUAS</vt:lpstr>
      <vt:lpstr>          ORGANIZAÇÃO DO SUAS</vt:lpstr>
      <vt:lpstr>          Webinário Escuta Especializada</vt:lpstr>
      <vt:lpstr>          DEFINIÇÃO</vt:lpstr>
      <vt:lpstr>          A Lei nº 13.431/2017 e o Decreto nº 9.603 </vt:lpstr>
      <vt:lpstr>                      Quem pode realizar a escuta especializada? </vt:lpstr>
      <vt:lpstr>          IMPORTANTE !!</vt:lpstr>
      <vt:lpstr>          O atendimento do SUAS</vt:lpstr>
      <vt:lpstr>          O atendimento no SUAS</vt:lpstr>
      <vt:lpstr>          O atendimento no SUAS</vt:lpstr>
      <vt:lpstr>          O atendimento no SUAS</vt:lpstr>
      <vt:lpstr>          O atendimento no SUAS</vt:lpstr>
      <vt:lpstr>          O atendimento no SUAS</vt:lpstr>
      <vt:lpstr>         O atendimento no SUAS</vt:lpstr>
      <vt:lpstr>           O atendimento no SUAS</vt:lpstr>
      <vt:lpstr>          FLUXOS E PROTOCOLOS DE ATENDIMENTO</vt:lpstr>
      <vt:lpstr>          PLANO DECENAL</vt:lpstr>
      <vt:lpstr>          Tipos de violência</vt:lpstr>
      <vt:lpstr>          Tipos de violência</vt:lpstr>
      <vt:lpstr>            Prevenção e Reparação - Decreto nº 9.603/2018</vt:lpstr>
      <vt:lpstr>                      PARCERIAS </vt:lpstr>
      <vt:lpstr>          NOVA PERSPECTIVA</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Lucas Sousa Araujo</dc:creator>
  <cp:lastModifiedBy>tadashi.hirokawa@gmail.com</cp:lastModifiedBy>
  <cp:revision>157</cp:revision>
  <dcterms:created xsi:type="dcterms:W3CDTF">2021-02-12T20:25:28Z</dcterms:created>
  <dcterms:modified xsi:type="dcterms:W3CDTF">2021-08-03T00:21:40Z</dcterms:modified>
</cp:coreProperties>
</file>