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6" r:id="rId5"/>
    <p:sldId id="259" r:id="rId6"/>
    <p:sldId id="264" r:id="rId7"/>
    <p:sldId id="261" r:id="rId8"/>
    <p:sldId id="263" r:id="rId9"/>
    <p:sldId id="260" r:id="rId10"/>
    <p:sldId id="265" r:id="rId11"/>
  </p:sldIdLst>
  <p:sldSz cx="12192000" cy="6858000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8" d="100"/>
          <a:sy n="68" d="100"/>
        </p:scale>
        <p:origin x="78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4DB4B-5B85-4CDC-9AA2-8D55FD10D261}" type="datetimeFigureOut">
              <a:rPr lang="pt-BR" smtClean="0"/>
              <a:t>12/03/2021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25A07-46FC-49A9-AEEE-1A84E23DB7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49607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4DB4B-5B85-4CDC-9AA2-8D55FD10D261}" type="datetimeFigureOut">
              <a:rPr lang="pt-BR" smtClean="0"/>
              <a:t>12/03/2021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25A07-46FC-49A9-AEEE-1A84E23DB7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1624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4DB4B-5B85-4CDC-9AA2-8D55FD10D261}" type="datetimeFigureOut">
              <a:rPr lang="pt-BR" smtClean="0"/>
              <a:t>12/03/2021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25A07-46FC-49A9-AEEE-1A84E23DB7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08805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4DB4B-5B85-4CDC-9AA2-8D55FD10D261}" type="datetimeFigureOut">
              <a:rPr lang="pt-BR" smtClean="0"/>
              <a:t>12/03/2021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25A07-46FC-49A9-AEEE-1A84E23DB7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693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4DB4B-5B85-4CDC-9AA2-8D55FD10D261}" type="datetimeFigureOut">
              <a:rPr lang="pt-BR" smtClean="0"/>
              <a:t>12/03/2021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25A07-46FC-49A9-AEEE-1A84E23DB7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6694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4DB4B-5B85-4CDC-9AA2-8D55FD10D261}" type="datetimeFigureOut">
              <a:rPr lang="pt-BR" smtClean="0"/>
              <a:t>12/03/2021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25A07-46FC-49A9-AEEE-1A84E23DB7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314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4DB4B-5B85-4CDC-9AA2-8D55FD10D261}" type="datetimeFigureOut">
              <a:rPr lang="pt-BR" smtClean="0"/>
              <a:t>12/03/2021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25A07-46FC-49A9-AEEE-1A84E23DB7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0554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4DB4B-5B85-4CDC-9AA2-8D55FD10D261}" type="datetimeFigureOut">
              <a:rPr lang="pt-BR" smtClean="0"/>
              <a:t>12/03/2021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25A07-46FC-49A9-AEEE-1A84E23DB7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9746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4DB4B-5B85-4CDC-9AA2-8D55FD10D261}" type="datetimeFigureOut">
              <a:rPr lang="pt-BR" smtClean="0"/>
              <a:t>12/03/2021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25A07-46FC-49A9-AEEE-1A84E23DB7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8536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4DB4B-5B85-4CDC-9AA2-8D55FD10D261}" type="datetimeFigureOut">
              <a:rPr lang="pt-BR" smtClean="0"/>
              <a:t>12/03/2021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25A07-46FC-49A9-AEEE-1A84E23DB7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40013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4DB4B-5B85-4CDC-9AA2-8D55FD10D261}" type="datetimeFigureOut">
              <a:rPr lang="pt-BR" smtClean="0"/>
              <a:t>12/03/2021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25A07-46FC-49A9-AEEE-1A84E23DB7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8346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74DB4B-5B85-4CDC-9AA2-8D55FD10D261}" type="datetimeFigureOut">
              <a:rPr lang="pt-BR" smtClean="0"/>
              <a:t>12/03/2021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C25A07-46FC-49A9-AEEE-1A84E23DB7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1148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uarc@sedhast.ms.gov.br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edesuas.ms.gov.br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f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140075" y="1455102"/>
            <a:ext cx="8531290" cy="3312061"/>
          </a:xfrm>
        </p:spPr>
        <p:txBody>
          <a:bodyPr>
            <a:normAutofit/>
          </a:bodyPr>
          <a:lstStyle/>
          <a:p>
            <a:r>
              <a:rPr lang="pt-BR" sz="49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Superintendência de Administração e Finanças-SUAF</a:t>
            </a:r>
            <a:br>
              <a:rPr lang="pt-BR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pt-BR" sz="4400" b="1" dirty="0">
                <a:solidFill>
                  <a:schemeClr val="accent5">
                    <a:lumMod val="75000"/>
                  </a:schemeClr>
                </a:solidFill>
              </a:rPr>
              <a:t>Coordenadoria de Orçamento, Finanças e Contabilidade-COFIC</a:t>
            </a:r>
            <a:br>
              <a:rPr lang="pt-BR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pt-BR" sz="3100" b="1" u="sng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Unidade de Análise e Revisão de Contas-UARC</a:t>
            </a:r>
          </a:p>
        </p:txBody>
      </p:sp>
      <p:sp>
        <p:nvSpPr>
          <p:cNvPr id="3" name="CaixaDeTexto 3"/>
          <p:cNvSpPr txBox="1"/>
          <p:nvPr/>
        </p:nvSpPr>
        <p:spPr>
          <a:xfrm>
            <a:off x="7439595" y="5003154"/>
            <a:ext cx="25426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000" dirty="0"/>
              <a:t>JOSÉ HENRIQUE DENIS</a:t>
            </a:r>
          </a:p>
        </p:txBody>
      </p:sp>
    </p:spTree>
    <p:extLst>
      <p:ext uri="{BB962C8B-B14F-4D97-AF65-F5344CB8AC3E}">
        <p14:creationId xmlns:p14="http://schemas.microsoft.com/office/powerpoint/2010/main" val="4001657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       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/>
              <a:t>                   </a:t>
            </a:r>
          </a:p>
          <a:p>
            <a:pPr marL="0" indent="0">
              <a:buNone/>
            </a:pPr>
            <a:r>
              <a:rPr lang="pt-BR" sz="7200" dirty="0"/>
              <a:t>         MUITO OBRIGADO !!</a:t>
            </a:r>
          </a:p>
          <a:p>
            <a:pPr marL="0" indent="0" algn="ctr">
              <a:buNone/>
            </a:pPr>
            <a:r>
              <a:rPr lang="pt-B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Unidade de Análise e Revisão de Contas/UARC</a:t>
            </a:r>
          </a:p>
          <a:p>
            <a:pPr marL="0" indent="0" algn="ctr">
              <a:buNone/>
            </a:pPr>
            <a:r>
              <a:rPr lang="pt-BR" sz="2400" dirty="0"/>
              <a:t>3318-4181/4128/4137</a:t>
            </a:r>
          </a:p>
          <a:p>
            <a:pPr marL="0" indent="0" algn="ctr">
              <a:buNone/>
            </a:pPr>
            <a:r>
              <a:rPr lang="pt-BR" sz="2400" dirty="0">
                <a:hlinkClick r:id="rId2"/>
              </a:rPr>
              <a:t>uarc@sedhast.ms.gov.br</a:t>
            </a:r>
            <a:endParaRPr lang="pt-BR" sz="2400" dirty="0"/>
          </a:p>
          <a:p>
            <a:pPr marL="0" indent="0" algn="ctr">
              <a:buNone/>
            </a:pPr>
            <a:r>
              <a:rPr lang="pt-BR" sz="2400" i="1" dirty="0"/>
              <a:t>jdenis@sedhast.ms.gov.br</a:t>
            </a:r>
          </a:p>
        </p:txBody>
      </p:sp>
    </p:spTree>
    <p:extLst>
      <p:ext uri="{BB962C8B-B14F-4D97-AF65-F5344CB8AC3E}">
        <p14:creationId xmlns:p14="http://schemas.microsoft.com/office/powerpoint/2010/main" val="3392026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          </a:t>
            </a:r>
            <a:r>
              <a:rPr lang="pt-BR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PRESTAÇÃO DE CONTAS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  <a:p>
            <a:pPr marL="0" indent="0" algn="ctr">
              <a:buNone/>
            </a:pPr>
            <a:endParaRPr lang="pt-BR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pt-BR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Prestação de Contas de acordo com o Decreto Estadual nº15.381,de 02 de março de 2020</a:t>
            </a:r>
            <a:r>
              <a:rPr lang="pt-BR" sz="4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653483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          </a:t>
            </a: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Onde Prestar Contas?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/>
          </a:p>
          <a:p>
            <a:pPr algn="just"/>
            <a:r>
              <a:rPr lang="pt-BR" sz="2200" dirty="0"/>
              <a:t>§ 2º A formalização do repasse e sua </a:t>
            </a:r>
            <a:r>
              <a:rPr lang="pt-BR" sz="2200" b="1" dirty="0"/>
              <a:t>prestação de contas </a:t>
            </a:r>
            <a:r>
              <a:rPr lang="pt-BR" sz="2200" dirty="0"/>
              <a:t>serão efetuadas por meio de sistema informatizado do Governo do Estado, denominado Sistema Estadual de Informação Público de Gestão da Política de Assistência Social de Mato Grosso do Sul - </a:t>
            </a:r>
            <a:r>
              <a:rPr lang="pt-B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REDE SUAS MS</a:t>
            </a:r>
            <a:r>
              <a:rPr lang="pt-BR" sz="2200" dirty="0"/>
              <a:t>, de preenchimento obrigatório.</a:t>
            </a:r>
          </a:p>
          <a:p>
            <a:pPr algn="just"/>
            <a:r>
              <a:rPr lang="pt-BR" sz="2200" dirty="0"/>
              <a:t>Inclusive os Recursos da Lei Complementar nº173/2020 (recursos emergencial COVID)</a:t>
            </a:r>
          </a:p>
          <a:p>
            <a:pPr algn="just"/>
            <a:r>
              <a:rPr lang="pt-BR" sz="2200" dirty="0"/>
              <a:t>Exceto os recursos que foram repassados para os CREAS REGIONALIZADOS, que estão sendo feitos por formulários(físico).</a:t>
            </a:r>
          </a:p>
          <a:p>
            <a:pPr marL="0" indent="0" algn="ctr">
              <a:buNone/>
            </a:pPr>
            <a:r>
              <a:rPr lang="pt-BR" sz="4400" dirty="0">
                <a:hlinkClick r:id="rId2"/>
              </a:rPr>
              <a:t>www.redesuas.ms.gov.br</a:t>
            </a:r>
            <a:r>
              <a:rPr lang="pt-BR" sz="2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137795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          </a:t>
            </a: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Como prestar contas?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          </a:t>
            </a:r>
          </a:p>
          <a:p>
            <a:pPr marL="0" indent="0" algn="just">
              <a:buNone/>
            </a:pPr>
            <a:r>
              <a:rPr lang="pt-BR" dirty="0"/>
              <a:t> No sistema </a:t>
            </a:r>
            <a:r>
              <a:rPr 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REDE SUAS MS </a:t>
            </a:r>
            <a:r>
              <a:rPr lang="pt-BR" dirty="0"/>
              <a:t>deve ser lançado os atendimentos e todos os comprovantes de despesas , </a:t>
            </a:r>
            <a:r>
              <a:rPr lang="pt-BR" u="sng" dirty="0"/>
              <a:t>quando a execução for feita direta pelo Município</a:t>
            </a:r>
            <a:r>
              <a:rPr lang="pt-BR" dirty="0"/>
              <a:t>, e :</a:t>
            </a:r>
          </a:p>
          <a:p>
            <a:pPr algn="just"/>
            <a:r>
              <a:rPr lang="pt-BR" dirty="0"/>
              <a:t>Quando tratar-se de Parcerias com entidades privadas, informar, durante o lançamento, os números dos Termos e seus respectivos valores mensais.   </a:t>
            </a:r>
          </a:p>
          <a:p>
            <a:pPr algn="just"/>
            <a:r>
              <a:rPr lang="pt-BR" sz="1800" b="1" dirty="0"/>
              <a:t>Art. 20. Deverá haver identificação da origem do recurso, com referência ao cofinanciamento pelo FEAS e o respectivo número da conta corrente, em todos os documentos relativos às etapas das despesas: empenho, liquidação e pagamento e nos documentos fiscais.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653891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Até quando prestar contas?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2294313"/>
            <a:ext cx="10515600" cy="3882650"/>
          </a:xfrm>
        </p:spPr>
        <p:txBody>
          <a:bodyPr/>
          <a:lstStyle/>
          <a:p>
            <a:pPr algn="just"/>
            <a:r>
              <a:rPr lang="pt-BR" dirty="0"/>
              <a:t>        </a:t>
            </a:r>
            <a:r>
              <a:rPr lang="pt-BR" sz="2200" dirty="0"/>
              <a:t>Art. 24. O instrumento de prestação de contas referente ao cofinanciamento estadual, denominado Demonstrativo Sintético Anual da Execução Físico-Financeira, está previsto no Sistema Informatizado Rede SUAS MS, cujos dados deverão ser lançados pelos gestores municipais e submetidos à manifestação do Conselho Municipal de Assistência Social (CMAS), quanto ao cumprimento das finalidades dos repasses.</a:t>
            </a:r>
          </a:p>
          <a:p>
            <a:pPr algn="just"/>
            <a:r>
              <a:rPr lang="pt-BR" sz="2200" dirty="0"/>
              <a:t>§ 1º O lançamento das informações, pelos gestores municipais, de que trata o </a:t>
            </a:r>
            <a:r>
              <a:rPr lang="pt-BR" sz="2200" i="1" dirty="0"/>
              <a:t>caput </a:t>
            </a:r>
            <a:r>
              <a:rPr lang="pt-BR" sz="2200" dirty="0"/>
              <a:t>deste artigo</a:t>
            </a:r>
            <a:r>
              <a:rPr lang="pt-BR" sz="2200" i="1" dirty="0"/>
              <a:t>, </a:t>
            </a:r>
            <a:r>
              <a:rPr lang="pt-BR" sz="2200" dirty="0"/>
              <a:t>realizar-se-á no prazo de </a:t>
            </a:r>
            <a:r>
              <a:rPr lang="pt-B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até 60 (sessenta) dias</a:t>
            </a:r>
            <a:r>
              <a:rPr lang="pt-BR" sz="2200" dirty="0"/>
              <a:t>, após o término de cada exercício.</a:t>
            </a:r>
          </a:p>
        </p:txBody>
      </p:sp>
    </p:spTree>
    <p:extLst>
      <p:ext uri="{BB962C8B-B14F-4D97-AF65-F5344CB8AC3E}">
        <p14:creationId xmlns:p14="http://schemas.microsoft.com/office/powerpoint/2010/main" val="25702813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          </a:t>
            </a: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Bloqueio ou Suspensão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2277687"/>
            <a:ext cx="10515600" cy="3899276"/>
          </a:xfrm>
        </p:spPr>
        <p:txBody>
          <a:bodyPr/>
          <a:lstStyle/>
          <a:p>
            <a:r>
              <a:rPr lang="pt-B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Bloqueio: </a:t>
            </a:r>
            <a:r>
              <a:rPr lang="pt-BR" sz="2200" dirty="0"/>
              <a:t>interrupção temporária do repasse de recursos, que a partir da regularização das situações que lhe deram ensejo, impõe ao Fundo o seu restabelecimento, inclusive com a transferência retroativa de recursos;</a:t>
            </a:r>
          </a:p>
          <a:p>
            <a:pPr marL="0" indent="0">
              <a:buNone/>
            </a:pPr>
            <a:endParaRPr lang="pt-BR" sz="2200" dirty="0"/>
          </a:p>
          <a:p>
            <a:pPr algn="just"/>
            <a:r>
              <a:rPr lang="pt-B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Suspensão: </a:t>
            </a:r>
            <a:r>
              <a:rPr lang="pt-BR" sz="2200" dirty="0"/>
              <a:t>a interrupção temporária do repasse de recursos, que a partir da regularização das situações que lhe deram ensejo, impõe ao Fundo o seu restabelecimento, sem transferência retroativa de recursos, ou seja, os valores referentes ao período suspenso </a:t>
            </a:r>
            <a:r>
              <a:rPr lang="pt-B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não </a:t>
            </a:r>
            <a:r>
              <a:rPr lang="pt-BR" sz="2200" dirty="0"/>
              <a:t>serão repassados.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3812" y="171450"/>
            <a:ext cx="1604963" cy="1171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91530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Bloqueio e Suspensão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2227811"/>
            <a:ext cx="10515600" cy="3949152"/>
          </a:xfrm>
        </p:spPr>
        <p:txBody>
          <a:bodyPr>
            <a:normAutofit/>
          </a:bodyPr>
          <a:lstStyle/>
          <a:p>
            <a:r>
              <a:rPr lang="pt-BR" sz="2200" dirty="0"/>
              <a:t>Art. 21. O órgão gestor estadual do FEAS deverá proceder:  </a:t>
            </a:r>
          </a:p>
          <a:p>
            <a:r>
              <a:rPr lang="pt-B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Bloqueio das transferências dos recursos quando:  </a:t>
            </a:r>
          </a:p>
          <a:p>
            <a:pPr algn="just"/>
            <a:r>
              <a:rPr lang="pt-BR" sz="2200" dirty="0"/>
              <a:t>a) constatar irregularidades na execução de ações, benefícios e serviços socioassistenciais apuradas pela equipe técnica do órgão gestor estadual responsável pela Política de Assistência Social, durante o Processo de Monitoramento do SUAS.</a:t>
            </a:r>
            <a:r>
              <a:rPr lang="pt-B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</a:p>
          <a:p>
            <a:r>
              <a:rPr lang="pt-BR" sz="2200" dirty="0"/>
              <a:t> b) houver descumprimento do prazo de elaboração do Plano de Ação e da Prestação de Contas;</a:t>
            </a:r>
          </a:p>
          <a:p>
            <a:r>
              <a:rPr lang="pt-BR" sz="2200" dirty="0"/>
              <a:t>c) ocorrerem outras hipóteses previstas na legislação;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5187" y="142875"/>
            <a:ext cx="2333625" cy="1257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78743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          </a:t>
            </a: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Bloqueio e Suspensão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2252749"/>
            <a:ext cx="10515600" cy="3924214"/>
          </a:xfrm>
        </p:spPr>
        <p:txBody>
          <a:bodyPr>
            <a:normAutofit/>
          </a:bodyPr>
          <a:lstStyle/>
          <a:p>
            <a:r>
              <a:rPr lang="pt-B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Suspensão temporária da transferência dos recursos estaduais, quando</a:t>
            </a: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r>
              <a:rPr lang="pt-BR" sz="2200" dirty="0"/>
              <a:t>a) descumprimento do prazo de elaboração do Plano de Ação e da Prestação de Contas, que exceder o primeiro semestre do exercício em questão;</a:t>
            </a:r>
          </a:p>
          <a:p>
            <a:pPr algn="just"/>
            <a:r>
              <a:rPr lang="pt-BR" sz="2200" dirty="0"/>
              <a:t>b) esgotados todos os procedimentos legais para sanar as inconsistências encontradas na análise da Prestação de Contas;</a:t>
            </a:r>
          </a:p>
          <a:p>
            <a:pPr algn="just"/>
            <a:r>
              <a:rPr lang="pt-BR" sz="2200" dirty="0"/>
              <a:t>c) não sanadas, no prazo estabelecido em Planos de Orientação, Providência ou Apoio, as irregularidades na execução de ações, benefícios e serviços socioassistenciais apuradas pela equipe técnica do órgão gestor estadual responsável pela Política de Assistência Social;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900" y="165100"/>
            <a:ext cx="2857500" cy="1196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70821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         </a:t>
            </a: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Saldos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dirty="0"/>
              <a:t>        </a:t>
            </a:r>
          </a:p>
          <a:p>
            <a:pPr algn="just"/>
            <a:r>
              <a:rPr lang="pt-BR" sz="2200" dirty="0"/>
              <a:t>As receitas financeiras auferidas, em decorrência das aplicações serão obrigatoriamente computadas a crédito do Plano de Ação e aplicadas, exclusivamente, na sua finalidade, devendo constar do Demonstrativo Sintético Anual da Execução Físico-Financeira.</a:t>
            </a:r>
          </a:p>
          <a:p>
            <a:pPr algn="just"/>
            <a:r>
              <a:rPr lang="pt-BR" sz="2200" dirty="0"/>
              <a:t> Art. 28. O saldo dos recursos financeiros repassados pelo FEAS aos Fundos Municipais de Assistência Social (FMAS), existente em 31 (trinta e um) de dezembro de cada ano, poderá ser reprogramado, dentro de cada bloco de cofinanciamento, </a:t>
            </a:r>
            <a:r>
              <a:rPr lang="pt-B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 até 2 (dois) anos</a:t>
            </a:r>
            <a:r>
              <a:rPr lang="pt-BR" sz="2200" dirty="0"/>
              <a:t>, desde que o órgão gestor municipal de assistência social tenha assegurado à população, durante o exercício em questão, os serviços socioassistenciais cofinanciados, sem descontinuidade.</a:t>
            </a:r>
          </a:p>
          <a:p>
            <a:r>
              <a:rPr lang="pt-BR" sz="2200" dirty="0"/>
              <a:t>§ 1º Caso o município </a:t>
            </a:r>
            <a:r>
              <a:rPr lang="pt-BR" sz="2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não tenha oferecido o serviço correspondente do Plano de Ação</a:t>
            </a:r>
            <a:r>
              <a:rPr lang="pt-BR" sz="2200" dirty="0">
                <a:solidFill>
                  <a:srgbClr val="FF0000"/>
                </a:solidFill>
              </a:rPr>
              <a:t>, </a:t>
            </a:r>
            <a:r>
              <a:rPr lang="pt-BR" sz="2200" dirty="0"/>
              <a:t>o recurso correspondente deverá ser </a:t>
            </a:r>
            <a:r>
              <a:rPr lang="pt-BR" sz="2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devolvido</a:t>
            </a:r>
            <a:r>
              <a:rPr lang="pt-B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200" dirty="0"/>
              <a:t>ao FEAS, devidamente corrigido, com base no índice oficial adotado pelo Estado.</a:t>
            </a:r>
          </a:p>
        </p:txBody>
      </p:sp>
    </p:spTree>
    <p:extLst>
      <p:ext uri="{BB962C8B-B14F-4D97-AF65-F5344CB8AC3E}">
        <p14:creationId xmlns:p14="http://schemas.microsoft.com/office/powerpoint/2010/main" val="139555921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962</TotalTime>
  <Words>825</Words>
  <Application>Microsoft Office PowerPoint</Application>
  <PresentationFormat>Widescreen</PresentationFormat>
  <Paragraphs>47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Tema do Office</vt:lpstr>
      <vt:lpstr>Superintendência de Administração e Finanças-SUAF Coordenadoria de Orçamento, Finanças e Contabilidade-COFIC Unidade de Análise e Revisão de Contas-UARC</vt:lpstr>
      <vt:lpstr>          PRESTAÇÃO DE CONTAS</vt:lpstr>
      <vt:lpstr>          Onde Prestar Contas?</vt:lpstr>
      <vt:lpstr>          Como prestar contas?</vt:lpstr>
      <vt:lpstr>          Até quando prestar contas?</vt:lpstr>
      <vt:lpstr>          Bloqueio ou Suspensão </vt:lpstr>
      <vt:lpstr>         Bloqueio e Suspensão</vt:lpstr>
      <vt:lpstr>           Bloqueio e Suspensão </vt:lpstr>
      <vt:lpstr>         Saldos</vt:lpstr>
      <vt:lpstr>    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Lucas Sousa Araujo</dc:creator>
  <cp:lastModifiedBy>tadashi.hirokawa@gmail.com</cp:lastModifiedBy>
  <cp:revision>30</cp:revision>
  <cp:lastPrinted>2021-02-26T13:03:45Z</cp:lastPrinted>
  <dcterms:created xsi:type="dcterms:W3CDTF">2021-02-12T20:25:28Z</dcterms:created>
  <dcterms:modified xsi:type="dcterms:W3CDTF">2021-03-12T14:15:09Z</dcterms:modified>
</cp:coreProperties>
</file>