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79" r:id="rId2"/>
    <p:sldId id="280" r:id="rId3"/>
    <p:sldId id="281" r:id="rId4"/>
    <p:sldId id="282" r:id="rId5"/>
    <p:sldId id="283" r:id="rId6"/>
    <p:sldId id="284" r:id="rId7"/>
    <p:sldId id="268" r:id="rId8"/>
    <p:sldId id="267" r:id="rId9"/>
    <p:sldId id="261" r:id="rId10"/>
    <p:sldId id="256" r:id="rId11"/>
    <p:sldId id="257" r:id="rId12"/>
    <p:sldId id="258" r:id="rId13"/>
    <p:sldId id="259" r:id="rId14"/>
    <p:sldId id="260" r:id="rId15"/>
    <p:sldId id="273" r:id="rId16"/>
    <p:sldId id="269" r:id="rId17"/>
    <p:sldId id="270" r:id="rId18"/>
    <p:sldId id="275" r:id="rId19"/>
    <p:sldId id="276" r:id="rId20"/>
    <p:sldId id="277" r:id="rId21"/>
    <p:sldId id="262" r:id="rId22"/>
    <p:sldId id="263" r:id="rId23"/>
    <p:sldId id="264" r:id="rId24"/>
    <p:sldId id="265" r:id="rId25"/>
    <p:sldId id="278" r:id="rId26"/>
  </p:sldIdLst>
  <p:sldSz cx="12192000" cy="6858000"/>
  <p:notesSz cx="6858000" cy="9144000"/>
  <p:defaultTextStyle>
    <a:defPPr lvl="0">
      <a:defRPr lang="pt-BR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DB4B-5B85-4CDC-9AA2-8D55FD10D261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5A07-46FC-49A9-AEEE-1A84E23DB7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5623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DB4B-5B85-4CDC-9AA2-8D55FD10D261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5A07-46FC-49A9-AEEE-1A84E23DB7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5250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DB4B-5B85-4CDC-9AA2-8D55FD10D261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5A07-46FC-49A9-AEEE-1A84E23DB7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0558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DB4B-5B85-4CDC-9AA2-8D55FD10D261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5A07-46FC-49A9-AEEE-1A84E23DB7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061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DB4B-5B85-4CDC-9AA2-8D55FD10D261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5A07-46FC-49A9-AEEE-1A84E23DB7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3707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DB4B-5B85-4CDC-9AA2-8D55FD10D261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5A07-46FC-49A9-AEEE-1A84E23DB7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2276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DB4B-5B85-4CDC-9AA2-8D55FD10D261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5A07-46FC-49A9-AEEE-1A84E23DB7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7345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DB4B-5B85-4CDC-9AA2-8D55FD10D261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5A07-46FC-49A9-AEEE-1A84E23DB7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6756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DB4B-5B85-4CDC-9AA2-8D55FD10D261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5A07-46FC-49A9-AEEE-1A84E23DB7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7685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DB4B-5B85-4CDC-9AA2-8D55FD10D261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5A07-46FC-49A9-AEEE-1A84E23DB7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432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DB4B-5B85-4CDC-9AA2-8D55FD10D261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5A07-46FC-49A9-AEEE-1A84E23DB7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4568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4DB4B-5B85-4CDC-9AA2-8D55FD10D261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25A07-46FC-49A9-AEEE-1A84E23DB7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977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neepsuas@sedhast.ms.gov.br" TargetMode="External"/><Relationship Id="rId2" Type="http://schemas.openxmlformats.org/officeDocument/2006/relationships/hyperlink" Target="mailto:escoladosuasms@sedhast.ms.gov.b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85071" y="1378634"/>
            <a:ext cx="8975187" cy="2912012"/>
          </a:xfrm>
        </p:spPr>
        <p:txBody>
          <a:bodyPr>
            <a:normAutofit/>
          </a:bodyPr>
          <a:lstStyle/>
          <a:p>
            <a:pPr algn="l"/>
            <a:r>
              <a:rPr lang="pt-BR" sz="4400" b="1" dirty="0">
                <a:solidFill>
                  <a:schemeClr val="accent5">
                    <a:lumMod val="75000"/>
                  </a:schemeClr>
                </a:solidFill>
              </a:rPr>
              <a:t>“</a:t>
            </a:r>
            <a:r>
              <a:rPr lang="pt-BR" sz="4400" b="1" dirty="0" err="1">
                <a:solidFill>
                  <a:schemeClr val="accent5">
                    <a:lumMod val="75000"/>
                  </a:schemeClr>
                </a:solidFill>
              </a:rPr>
              <a:t>Webinário</a:t>
            </a:r>
            <a:r>
              <a:rPr lang="pt-BR" sz="4400" b="1" dirty="0">
                <a:solidFill>
                  <a:schemeClr val="accent5">
                    <a:lumMod val="75000"/>
                  </a:schemeClr>
                </a:solidFill>
              </a:rPr>
              <a:t> SUAS em Movimento: Ações Prioritárias para a Gestão da Assistência Social” </a:t>
            </a:r>
            <a:br>
              <a:rPr lang="pt-BR" sz="4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pt-BR" sz="2400" b="1" dirty="0">
                <a:solidFill>
                  <a:schemeClr val="accent5">
                    <a:lumMod val="75000"/>
                  </a:schemeClr>
                </a:solidFill>
              </a:rPr>
              <a:t>NÚCLEO DE EDUDAÇÃO PERMANENTE DO SUAS – COORDENADORIA DA ESCOLA DO SUAS/COESAS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E082019-ABE7-419F-B2C4-88B3E95AB0DD}"/>
              </a:ext>
            </a:extLst>
          </p:cNvPr>
          <p:cNvSpPr txBox="1"/>
          <p:nvPr/>
        </p:nvSpPr>
        <p:spPr>
          <a:xfrm>
            <a:off x="6625883" y="4670474"/>
            <a:ext cx="40045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Técnica: Selma T. Hirokawa</a:t>
            </a:r>
          </a:p>
          <a:p>
            <a:r>
              <a:rPr lang="pt-BR" dirty="0"/>
              <a:t>Gestora de Ações Sociais – Psicóloga</a:t>
            </a:r>
          </a:p>
          <a:p>
            <a:r>
              <a:rPr lang="pt-BR" dirty="0"/>
              <a:t>Secretária Executiva do NEEP/SUAS-MS</a:t>
            </a:r>
          </a:p>
        </p:txBody>
      </p:sp>
    </p:spTree>
    <p:extLst>
      <p:ext uri="{BB962C8B-B14F-4D97-AF65-F5344CB8AC3E}">
        <p14:creationId xmlns:p14="http://schemas.microsoft.com/office/powerpoint/2010/main" val="954969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85071" y="1378634"/>
            <a:ext cx="8975187" cy="2912012"/>
          </a:xfrm>
        </p:spPr>
        <p:txBody>
          <a:bodyPr>
            <a:normAutofit/>
          </a:bodyPr>
          <a:lstStyle/>
          <a:p>
            <a:pPr algn="l"/>
            <a:r>
              <a:rPr lang="pt-BR" sz="4400" b="1" dirty="0">
                <a:solidFill>
                  <a:schemeClr val="accent5">
                    <a:lumMod val="75000"/>
                  </a:schemeClr>
                </a:solidFill>
              </a:rPr>
              <a:t>“</a:t>
            </a:r>
            <a:r>
              <a:rPr lang="pt-BR" sz="4400" b="1" dirty="0" err="1">
                <a:solidFill>
                  <a:schemeClr val="accent5">
                    <a:lumMod val="75000"/>
                  </a:schemeClr>
                </a:solidFill>
              </a:rPr>
              <a:t>Webinário</a:t>
            </a:r>
            <a:r>
              <a:rPr lang="pt-BR" sz="4400" b="1" dirty="0">
                <a:solidFill>
                  <a:schemeClr val="accent5">
                    <a:lumMod val="75000"/>
                  </a:schemeClr>
                </a:solidFill>
              </a:rPr>
              <a:t> SUAS em Movimento: Ações Prioritárias para a Gestão da Assistência Social” </a:t>
            </a:r>
            <a:br>
              <a:rPr lang="pt-BR" sz="4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pt-BR" sz="2400" b="1" dirty="0">
                <a:solidFill>
                  <a:schemeClr val="accent5">
                    <a:lumMod val="75000"/>
                  </a:schemeClr>
                </a:solidFill>
              </a:rPr>
              <a:t>OBSERVATÓRIO SUAS/MS – COORDENADORIA DA ESCOLA DO SUAS/COESAS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E082019-ABE7-419F-B2C4-88B3E95AB0DD}"/>
              </a:ext>
            </a:extLst>
          </p:cNvPr>
          <p:cNvSpPr txBox="1"/>
          <p:nvPr/>
        </p:nvSpPr>
        <p:spPr>
          <a:xfrm>
            <a:off x="6625883" y="4670474"/>
            <a:ext cx="40045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Técnica: </a:t>
            </a:r>
            <a:r>
              <a:rPr lang="pt-BR" dirty="0">
                <a:solidFill>
                  <a:prstClr val="black"/>
                </a:solidFill>
                <a:latin typeface="Calibri" panose="020F0502020204030204"/>
              </a:rPr>
              <a:t>Tanea Mariano Martins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Gestora de Ações Sociais – Pedagoga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Coordenadora do NEEP/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SUAS-MS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>
                <a:solidFill>
                  <a:prstClr val="black"/>
                </a:solidFill>
                <a:latin typeface="Calibri" panose="020F0502020204030204"/>
              </a:rPr>
              <a:t>Técnica na Escola dos SUAS/COESAS 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DD93026-9884-48F7-8190-2F365E9AFA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20" t="4951" r="2237" b="5174"/>
          <a:stretch/>
        </p:blipFill>
        <p:spPr>
          <a:xfrm>
            <a:off x="8218311" y="12678"/>
            <a:ext cx="3893972" cy="136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657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20711" y="681037"/>
            <a:ext cx="8906933" cy="1012119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accent5">
                    <a:lumMod val="75000"/>
                  </a:schemeClr>
                </a:solidFill>
              </a:rPr>
              <a:t>O QUE É?</a:t>
            </a:r>
            <a:endParaRPr lang="pt-B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3689" y="1693156"/>
            <a:ext cx="9618134" cy="448380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pt-BR" dirty="0"/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 Observatório Estadual do Sistema Único de Assistência Social de Mato Grosso do Sul (Observatório SUAS MS), é uma iniciativa da Superintendência da Política de Assistência Social (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SUPAS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) da Secretaria de Estado de Direitos Humanos, Assistência Social e Trabalho (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SEDHAST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), visa contribuir para sistematização, produção e disseminação de práticas e conhecimentos sobre a Política de Assistência Social no território sul-mato-grossense.</a:t>
            </a: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Este espaço virtual se desenvolve como mais uma ferramenta de apoio a Gestão da Política de Assistência Social gerando inovação e acesso aos operadores do Sistema Único de Assistência Social.</a:t>
            </a:r>
          </a:p>
        </p:txBody>
      </p:sp>
    </p:spTree>
    <p:extLst>
      <p:ext uri="{BB962C8B-B14F-4D97-AF65-F5344CB8AC3E}">
        <p14:creationId xmlns:p14="http://schemas.microsoft.com/office/powerpoint/2010/main" val="2165348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62667" y="1961092"/>
            <a:ext cx="8681155" cy="3988153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pt-BR" dirty="0"/>
              <a:t>         </a:t>
            </a:r>
          </a:p>
          <a:p>
            <a:endParaRPr lang="pt-BR" sz="3800" dirty="0">
              <a:effectLst/>
              <a:latin typeface="+mj-lt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8800" dirty="0">
                <a:latin typeface="Arial" panose="020B0604020202020204" pitchFamily="34" charset="0"/>
                <a:cs typeface="Arial" panose="020B0604020202020204" pitchFamily="34" charset="0"/>
              </a:rPr>
              <a:t>O OBSERVATÓRIO SUAS MS tem como escopo operar um canal de desenvolvimento e divulgação de legislações, práticas exitosas, produções acadêmicas, dados e indicadores da vigilância socioassistencial, e demais ações dos Municípios e do Governo do Estado de Mato Grosso do Sul na execução ou em processo de implementação no Sistema Único de Assistência Social/SUAS.</a:t>
            </a:r>
          </a:p>
          <a:p>
            <a:endParaRPr lang="pt-BR" sz="3200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E9AF13D9-AAE9-4EE2-80C2-CE2FE433C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0711" y="681037"/>
            <a:ext cx="8906933" cy="1012119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accent5">
                    <a:lumMod val="75000"/>
                  </a:schemeClr>
                </a:solidFill>
              </a:rPr>
              <a:t>OBJETIVO</a:t>
            </a:r>
            <a:endParaRPr lang="pt-BR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811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381955" y="1690688"/>
            <a:ext cx="6773333" cy="26825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         </a:t>
            </a:r>
            <a:endParaRPr lang="pt-BR" sz="3800" dirty="0">
              <a:effectLst/>
              <a:latin typeface="+mj-lt"/>
            </a:endParaRPr>
          </a:p>
          <a:p>
            <a:pPr algn="just">
              <a:lnSpc>
                <a:spcPct val="97000"/>
              </a:lnSpc>
              <a:spcAft>
                <a:spcPts val="800"/>
              </a:spcAft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Gestores, técnicos, conselheiros e demais operadores do Sistema Único de Assistência Social/SUAS, bem como público em geral.</a:t>
            </a:r>
          </a:p>
          <a:p>
            <a:endParaRPr lang="pt-BR" sz="32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194C12AD-0DD7-4352-88FC-F83E3D9D3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0711" y="681037"/>
            <a:ext cx="8906933" cy="1012119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accent5">
                    <a:lumMod val="75000"/>
                  </a:schemeClr>
                </a:solidFill>
              </a:rPr>
              <a:t>PÚBLICO ALVO</a:t>
            </a:r>
            <a:endParaRPr lang="pt-BR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006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96278" y="1881809"/>
            <a:ext cx="9657522" cy="4295154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4000" b="1" dirty="0">
                <a:solidFill>
                  <a:schemeClr val="accent5">
                    <a:lumMod val="75000"/>
                  </a:schemeClr>
                </a:solidFill>
              </a:rPr>
              <a:t>Prêmio </a:t>
            </a:r>
            <a:r>
              <a:rPr lang="pt-BR" sz="4000" b="1" dirty="0" err="1">
                <a:solidFill>
                  <a:schemeClr val="accent5">
                    <a:lumMod val="75000"/>
                  </a:schemeClr>
                </a:solidFill>
              </a:rPr>
              <a:t>Mariluce</a:t>
            </a:r>
            <a:r>
              <a:rPr lang="pt-BR" sz="4000" b="1" dirty="0">
                <a:solidFill>
                  <a:schemeClr val="accent5">
                    <a:lumMod val="75000"/>
                  </a:schemeClr>
                </a:solidFill>
              </a:rPr>
              <a:t> Bittar</a:t>
            </a:r>
            <a:endParaRPr lang="pt-BR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  Foi instituído no ano de 2018 como instrumento para: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(1) Identificar, divulgar e estimular a realização de ações de implementação e inovação no âmbito da Assistência Social que estejam contribuindo para o aprimoramento do SUAS,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(2) Dar visibilidade às práticas de sucesso, contribuindo para uma mobilização em favor da consolidação da Política de Assistência Social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(3) Contribuir para a multiplicação das boas experiências no âmbito dos Municípios. 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4EE94320-34A1-4ACF-A6E5-1A23F35DD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0711" y="681037"/>
            <a:ext cx="8906933" cy="1012119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accent5">
                    <a:lumMod val="75000"/>
                  </a:schemeClr>
                </a:solidFill>
              </a:rPr>
              <a:t>PRÁTICAS INSTITUCIONAIS</a:t>
            </a:r>
            <a:endParaRPr lang="pt-BR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445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85071" y="1378634"/>
            <a:ext cx="8975187" cy="2912012"/>
          </a:xfrm>
        </p:spPr>
        <p:txBody>
          <a:bodyPr>
            <a:normAutofit/>
          </a:bodyPr>
          <a:lstStyle/>
          <a:p>
            <a:pPr algn="l"/>
            <a:r>
              <a:rPr lang="pt-BR" sz="4400" b="1" dirty="0">
                <a:solidFill>
                  <a:schemeClr val="accent5">
                    <a:lumMod val="75000"/>
                  </a:schemeClr>
                </a:solidFill>
              </a:rPr>
              <a:t>“</a:t>
            </a:r>
            <a:r>
              <a:rPr lang="pt-BR" sz="4400" b="1" dirty="0" err="1">
                <a:solidFill>
                  <a:schemeClr val="accent5">
                    <a:lumMod val="75000"/>
                  </a:schemeClr>
                </a:solidFill>
              </a:rPr>
              <a:t>Webinário</a:t>
            </a:r>
            <a:r>
              <a:rPr lang="pt-BR" sz="4400" b="1" dirty="0">
                <a:solidFill>
                  <a:schemeClr val="accent5">
                    <a:lumMod val="75000"/>
                  </a:schemeClr>
                </a:solidFill>
              </a:rPr>
              <a:t> SUAS em Movimento: Ações Prioritárias para a Gestão da Assistência Social” </a:t>
            </a:r>
            <a:br>
              <a:rPr lang="pt-BR" sz="4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pt-BR" sz="2400" b="1" dirty="0">
                <a:solidFill>
                  <a:schemeClr val="accent5">
                    <a:lumMod val="75000"/>
                  </a:schemeClr>
                </a:solidFill>
              </a:rPr>
              <a:t>PRÁTICA INSTITUCIONAIS – COORDENADORIA DA ESCOLA DO SUAS/COESAS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E082019-ABE7-419F-B2C4-88B3E95AB0DD}"/>
              </a:ext>
            </a:extLst>
          </p:cNvPr>
          <p:cNvSpPr txBox="1"/>
          <p:nvPr/>
        </p:nvSpPr>
        <p:spPr>
          <a:xfrm>
            <a:off x="6625882" y="4670474"/>
            <a:ext cx="42343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Técnica: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Maristânia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Vieira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Gestora de Ações Sociais – Assistente Social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>
                <a:solidFill>
                  <a:prstClr val="black"/>
                </a:solidFill>
                <a:latin typeface="Calibri" panose="020F0502020204030204"/>
              </a:rPr>
              <a:t>Técnica na Escola dos SUAS/COESAS 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267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57B410-1C04-4502-894C-97B95F46F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8602" y="494675"/>
            <a:ext cx="9225197" cy="1196013"/>
          </a:xfrm>
        </p:spPr>
        <p:txBody>
          <a:bodyPr>
            <a:normAutofit fontScale="90000"/>
          </a:bodyPr>
          <a:lstStyle/>
          <a:p>
            <a:br>
              <a:rPr lang="pt-BR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PRÊMIO MARILUCE BITTAR/2018</a:t>
            </a:r>
            <a:br>
              <a:rPr lang="pt-BR" sz="4400" dirty="0">
                <a:effectLst/>
                <a:latin typeface="+mj-lt"/>
                <a:ea typeface="Times New Roman" panose="02020603050405020304" pitchFamily="18" charset="0"/>
              </a:rPr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B359B86-267B-4673-BF56-4994FD98DC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t-BR" sz="2400" b="1" dirty="0">
              <a:solidFill>
                <a:srgbClr val="212529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t-BR" sz="2400" b="1" dirty="0">
                <a:solidFill>
                  <a:srgbClr val="212529"/>
                </a:solidFill>
                <a:effectLst/>
                <a:latin typeface="+mj-lt"/>
                <a:ea typeface="Times New Roman" panose="02020603050405020304" pitchFamily="18" charset="0"/>
              </a:rPr>
              <a:t>PRÊMIO MARILUCE BITTAR/2018</a:t>
            </a:r>
            <a:endParaRPr lang="pt-BR" sz="2400" dirty="0">
              <a:effectLst/>
              <a:latin typeface="+mj-lt"/>
              <a:ea typeface="Times New Roman" panose="02020603050405020304" pitchFamily="18" charset="0"/>
            </a:endParaRPr>
          </a:p>
          <a:p>
            <a:pPr algn="just"/>
            <a:r>
              <a:rPr lang="pt-BR" sz="2400" dirty="0">
                <a:solidFill>
                  <a:srgbClr val="212529"/>
                </a:solidFill>
                <a:effectLst/>
                <a:latin typeface="+mj-lt"/>
                <a:ea typeface="Times New Roman" panose="02020603050405020304" pitchFamily="18" charset="0"/>
              </a:rPr>
              <a:t>A Secretaria de Estado de Direitos Humanos Assistência Social e Trabalho/SEDHAST, por intermédio da ESCOLA DO SUAS MARILUCE BITTAR, realizou no dia 12 de dezembro de 2018, </a:t>
            </a:r>
            <a:r>
              <a:rPr lang="pt-BR" sz="2400" b="1" dirty="0">
                <a:solidFill>
                  <a:srgbClr val="212529"/>
                </a:solidFill>
                <a:effectLst/>
                <a:latin typeface="+mj-lt"/>
                <a:ea typeface="Times New Roman" panose="02020603050405020304" pitchFamily="18" charset="0"/>
              </a:rPr>
              <a:t>o 1º PRÊMIO MARILUCE BITTAR</a:t>
            </a:r>
            <a:r>
              <a:rPr lang="pt-BR" sz="2400" dirty="0">
                <a:solidFill>
                  <a:srgbClr val="212529"/>
                </a:solidFill>
                <a:effectLst/>
                <a:latin typeface="+mj-lt"/>
                <a:ea typeface="Times New Roman" panose="02020603050405020304" pitchFamily="18" charset="0"/>
              </a:rPr>
              <a:t>, que tem como objetivo propiciar a valorização dos operadores do sistema SUAS do Estado de Mato Grosso do Sul, bem como imprimir inovação e visibilidade aos serviços, programas e projetos executados pelos seus gestores e trabalhadores em seus devidos municípios.</a:t>
            </a:r>
            <a:endParaRPr lang="pt-BR" sz="24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2400" dirty="0">
              <a:effectLst/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993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57B410-1C04-4502-894C-97B95F46F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8602" y="494675"/>
            <a:ext cx="9225197" cy="1196013"/>
          </a:xfrm>
        </p:spPr>
        <p:txBody>
          <a:bodyPr>
            <a:normAutofit fontScale="90000"/>
          </a:bodyPr>
          <a:lstStyle/>
          <a:p>
            <a:br>
              <a:rPr lang="pt-BR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PRÊMIO MARILUCE BITTAR/2018</a:t>
            </a:r>
            <a:br>
              <a:rPr lang="pt-BR" sz="4400" dirty="0">
                <a:effectLst/>
                <a:latin typeface="+mj-lt"/>
                <a:ea typeface="Times New Roman" panose="02020603050405020304" pitchFamily="18" charset="0"/>
              </a:rPr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B359B86-267B-4673-BF56-4994FD98DC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t-BR" sz="2400" b="1" dirty="0">
              <a:solidFill>
                <a:srgbClr val="212529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t-BR" sz="2400" b="1" dirty="0">
                <a:solidFill>
                  <a:srgbClr val="212529"/>
                </a:solidFill>
                <a:effectLst/>
                <a:latin typeface="+mj-lt"/>
                <a:ea typeface="Times New Roman" panose="02020603050405020304" pitchFamily="18" charset="0"/>
              </a:rPr>
              <a:t>FORAM PREMIADOS 9 PROJETOS EM 3 CATEGORIAS: </a:t>
            </a:r>
          </a:p>
          <a:p>
            <a:pPr marL="0" indent="0" algn="ctr">
              <a:buNone/>
            </a:pPr>
            <a:endParaRPr lang="pt-BR" sz="2400" b="1" dirty="0">
              <a:effectLst/>
              <a:latin typeface="+mj-lt"/>
              <a:ea typeface="Times New Roman" panose="02020603050405020304" pitchFamily="18" charset="0"/>
            </a:endParaRPr>
          </a:p>
          <a:p>
            <a:r>
              <a:rPr lang="pt-BR" sz="2400" b="1" dirty="0">
                <a:solidFill>
                  <a:srgbClr val="212529"/>
                </a:solidFill>
                <a:effectLst/>
                <a:latin typeface="+mj-lt"/>
                <a:ea typeface="Times New Roman" panose="02020603050405020304" pitchFamily="18" charset="0"/>
              </a:rPr>
              <a:t>GESTÃO DO SUAS, </a:t>
            </a:r>
            <a:endParaRPr lang="pt-BR" sz="2400" dirty="0">
              <a:effectLst/>
              <a:latin typeface="+mj-lt"/>
              <a:ea typeface="Times New Roman" panose="02020603050405020304" pitchFamily="18" charset="0"/>
            </a:endParaRPr>
          </a:p>
          <a:p>
            <a:r>
              <a:rPr lang="pt-BR" sz="2400" b="1" dirty="0">
                <a:solidFill>
                  <a:srgbClr val="212529"/>
                </a:solidFill>
                <a:effectLst/>
                <a:latin typeface="+mj-lt"/>
                <a:ea typeface="Times New Roman" panose="02020603050405020304" pitchFamily="18" charset="0"/>
              </a:rPr>
              <a:t>SERVIÇOS SOCIOASSISTENCIAIS e </a:t>
            </a:r>
            <a:endParaRPr lang="pt-BR" sz="2400" dirty="0">
              <a:effectLst/>
              <a:latin typeface="+mj-lt"/>
              <a:ea typeface="Times New Roman" panose="02020603050405020304" pitchFamily="18" charset="0"/>
            </a:endParaRPr>
          </a:p>
          <a:p>
            <a:r>
              <a:rPr lang="pt-BR" sz="2400" b="1" dirty="0">
                <a:solidFill>
                  <a:srgbClr val="212529"/>
                </a:solidFill>
                <a:effectLst/>
                <a:latin typeface="+mj-lt"/>
                <a:ea typeface="Times New Roman" panose="02020603050405020304" pitchFamily="18" charset="0"/>
              </a:rPr>
              <a:t>PROGRAMAS E BENEFÍCIOS SOCIOASSISTENCIAIS</a:t>
            </a:r>
            <a:endParaRPr lang="pt-BR" sz="2400" dirty="0">
              <a:effectLst/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220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57B410-1C04-4502-894C-97B95F46F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8602" y="494675"/>
            <a:ext cx="9225197" cy="1196013"/>
          </a:xfrm>
        </p:spPr>
        <p:txBody>
          <a:bodyPr>
            <a:normAutofit fontScale="90000"/>
          </a:bodyPr>
          <a:lstStyle/>
          <a:p>
            <a:br>
              <a:rPr lang="pt-BR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PRÊMIO MARILUCE BITTAR/2018</a:t>
            </a:r>
            <a:br>
              <a:rPr lang="pt-BR" sz="4400" dirty="0">
                <a:effectLst/>
                <a:latin typeface="+mj-lt"/>
                <a:ea typeface="Times New Roman" panose="02020603050405020304" pitchFamily="18" charset="0"/>
              </a:rPr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B359B86-267B-4673-BF56-4994FD98DC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endParaRPr lang="pt-BR" sz="2400" b="1" dirty="0">
              <a:solidFill>
                <a:srgbClr val="212529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r>
              <a:rPr lang="pt-BR" sz="2400" dirty="0">
                <a:solidFill>
                  <a:srgbClr val="212529"/>
                </a:solidFill>
                <a:effectLst/>
                <a:latin typeface="+mj-lt"/>
                <a:ea typeface="Times New Roman" panose="02020603050405020304" pitchFamily="18" charset="0"/>
              </a:rPr>
              <a:t>CATEGORIA: </a:t>
            </a:r>
            <a:r>
              <a:rPr lang="pt-BR" sz="2400" b="1" dirty="0">
                <a:solidFill>
                  <a:srgbClr val="212529"/>
                </a:solidFill>
                <a:effectLst/>
                <a:latin typeface="+mj-lt"/>
                <a:ea typeface="Times New Roman" panose="02020603050405020304" pitchFamily="18" charset="0"/>
              </a:rPr>
              <a:t>PROGRAMAS E BENEFÍCIOS SOCIOASSISTENCIAIS</a:t>
            </a:r>
            <a:endParaRPr lang="pt-BR" sz="2400" dirty="0">
              <a:effectLst/>
              <a:latin typeface="+mj-lt"/>
              <a:ea typeface="Times New Roman" panose="02020603050405020304" pitchFamily="18" charset="0"/>
            </a:endParaRPr>
          </a:p>
          <a:p>
            <a:r>
              <a:rPr lang="pt-BR" sz="2400" b="1" dirty="0">
                <a:solidFill>
                  <a:srgbClr val="212529"/>
                </a:solidFill>
                <a:effectLst/>
                <a:latin typeface="+mj-lt"/>
                <a:ea typeface="Times New Roman" panose="02020603050405020304" pitchFamily="18" charset="0"/>
              </a:rPr>
              <a:t>1º LUGAR: Campo Grande – “Acompanhamento técnico exclusivo ao PBF”</a:t>
            </a:r>
            <a:endParaRPr lang="pt-BR" sz="2400" dirty="0">
              <a:effectLst/>
              <a:latin typeface="+mj-lt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 objetivo geral:</a:t>
            </a:r>
            <a:r>
              <a:rPr lang="pt-BR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Foi melhorar a Gestão do Cadastro Único e PBF, a partir do planejamento de ações que elevassem os índices de gestão e acarretassem na melhor focalização dos programas vinculados ao Cadastro e no   cumprimento das responsabilidades assumidas pelo Município. Além de acompanhar 100% das famílias em descumprimento de condicionalidades na fase de suspensão, ofertar suporte às equipes técnicas dos CRAS, com o planejamento anual de ações regionalizadas e ampliação de técnicos capacitados, entre outros.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2º LUGAR: Porto Murtinho – “Minha terra, minha vida. Uma prática ACESSUAS TRABALHO”</a:t>
            </a:r>
            <a:endParaRPr lang="pt-BR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3º LUGAR: Bonito – “Cadastro Único, BPC e PBF: gestão e eficiência”</a:t>
            </a:r>
            <a:endParaRPr lang="pt-BR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sz="2400" dirty="0">
              <a:effectLst/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1411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57B410-1C04-4502-894C-97B95F46F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8602" y="494675"/>
            <a:ext cx="9225197" cy="1196013"/>
          </a:xfrm>
        </p:spPr>
        <p:txBody>
          <a:bodyPr>
            <a:normAutofit fontScale="90000"/>
          </a:bodyPr>
          <a:lstStyle/>
          <a:p>
            <a:br>
              <a:rPr lang="pt-BR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PRÊMIO MARILUCE BITTAR/2018</a:t>
            </a:r>
            <a:br>
              <a:rPr lang="pt-BR" sz="4400" dirty="0">
                <a:effectLst/>
                <a:latin typeface="+mj-lt"/>
                <a:ea typeface="Times New Roman" panose="02020603050405020304" pitchFamily="18" charset="0"/>
              </a:rPr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B359B86-267B-4673-BF56-4994FD98DC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pt-BR" sz="2400" b="1" dirty="0">
              <a:solidFill>
                <a:srgbClr val="212529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CATEGORIA: SERVIÇOS SOCIOASSISTENCIAIS</a:t>
            </a:r>
            <a:endParaRPr lang="pt-BR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1º LUGAR: Nova Andradina – “Transformando realidades”</a:t>
            </a:r>
            <a:endParaRPr lang="pt-BR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Objetivo geral:</a:t>
            </a:r>
            <a:r>
              <a:rPr lang="pt-BR" sz="2400" dirty="0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Proporcionar aos usuários, acesso às informações do mundo do trabalho com a finalidade de capacitação profissional e preparação para o enfrentamento ao mundo do trabalho, ministrar oficinas específicas, relacionadas ao mundo do trabalho. Além de viabilizar parcerias com a rede de serviços, monitorar, avaliar o público alvo atendido pelo </a:t>
            </a:r>
            <a:r>
              <a:rPr lang="pt-BR" sz="2400" dirty="0" err="1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Acessuas</a:t>
            </a:r>
            <a:r>
              <a:rPr lang="pt-BR" sz="2400" dirty="0">
                <a:solidFill>
                  <a:srgbClr val="21252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em cada etapa dos desafios alcançados neste programa.</a:t>
            </a:r>
            <a:endParaRPr lang="pt-BR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2º LUGAR</a:t>
            </a:r>
            <a:r>
              <a:rPr lang="pt-BR" sz="2400" b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Camapuã </a:t>
            </a:r>
            <a:r>
              <a:rPr lang="pt-BR" sz="2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“Família acolhedora de Camapuã-MS”</a:t>
            </a:r>
            <a:endParaRPr lang="pt-BR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3º LUGAR: Aquidauana–  “Projeto abraço”</a:t>
            </a:r>
            <a:endParaRPr lang="pt-BR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2400" dirty="0">
              <a:effectLst/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106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       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CONCEITO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         </a:t>
            </a:r>
          </a:p>
          <a:p>
            <a:pPr algn="just"/>
            <a:r>
              <a:rPr lang="pt-BR" dirty="0"/>
              <a:t> </a:t>
            </a:r>
            <a:r>
              <a:rPr lang="pt-BR" sz="3200" dirty="0">
                <a:latin typeface="+mj-lt"/>
              </a:rPr>
              <a:t>Os Núcleos de Educação Permanente do SUAS são </a:t>
            </a:r>
            <a:r>
              <a:rPr lang="pt-BR" sz="3200" b="1" dirty="0">
                <a:latin typeface="+mj-lt"/>
              </a:rPr>
              <a:t>Instâncias colegiadas de consulta e assessoramento dos órgãos gestores do SUAS</a:t>
            </a:r>
            <a:r>
              <a:rPr lang="pt-BR" sz="3200" dirty="0">
                <a:latin typeface="+mj-lt"/>
              </a:rPr>
              <a:t> para o planejamento, operacionalização e efetivação da perspectiva político-pedagógica da Educação Permanente no SUAS.</a:t>
            </a:r>
          </a:p>
        </p:txBody>
      </p:sp>
    </p:spTree>
    <p:extLst>
      <p:ext uri="{BB962C8B-B14F-4D97-AF65-F5344CB8AC3E}">
        <p14:creationId xmlns:p14="http://schemas.microsoft.com/office/powerpoint/2010/main" val="27034999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57B410-1C04-4502-894C-97B95F46F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8602" y="494675"/>
            <a:ext cx="9225197" cy="1196013"/>
          </a:xfrm>
        </p:spPr>
        <p:txBody>
          <a:bodyPr>
            <a:normAutofit fontScale="90000"/>
          </a:bodyPr>
          <a:lstStyle/>
          <a:p>
            <a:br>
              <a:rPr lang="pt-BR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PRÊMIO MARILUCE BITTAR/2018</a:t>
            </a:r>
            <a:br>
              <a:rPr lang="pt-BR" sz="4400" dirty="0">
                <a:effectLst/>
                <a:latin typeface="+mj-lt"/>
                <a:ea typeface="Times New Roman" panose="02020603050405020304" pitchFamily="18" charset="0"/>
              </a:rPr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B359B86-267B-4673-BF56-4994FD98DC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t-BR" sz="2400" b="1" dirty="0">
              <a:solidFill>
                <a:srgbClr val="212529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CATEGORIA: GESTÃO DO SUAS</a:t>
            </a:r>
            <a:endParaRPr lang="pt-BR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1º LUGAR: São Gabriel do Oeste – “Territorialização x Enfrentamento;”</a:t>
            </a:r>
            <a:endParaRPr lang="pt-BR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OBJETIVO GERAL:</a:t>
            </a:r>
            <a:r>
              <a:rPr lang="pt-BR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 Promover o desenvolvimento de forma prioritária, das famílias referenciadas, com alto grau de vulnerabilidade social, por meio do acesso aos serviços, benefícios, projetos e/ou programas sociais, de forma integrada, induzindo as Redes de Proteção Social e reforçando o exercício dos Direitos básicos nas áreas de educação, saúde, habitação, trabalho e renda.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2º LUGAR: </a:t>
            </a:r>
            <a:r>
              <a:rPr lang="pt-BR" sz="20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Batayporã</a:t>
            </a:r>
            <a:r>
              <a:rPr lang="pt-BR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– “Diagnóstico </a:t>
            </a:r>
            <a:r>
              <a:rPr lang="pt-BR" sz="20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socioterritorial</a:t>
            </a:r>
            <a:r>
              <a:rPr lang="pt-BR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pt-BR" sz="20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Batayporã</a:t>
            </a:r>
            <a:r>
              <a:rPr lang="pt-BR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";</a:t>
            </a:r>
            <a:endParaRPr lang="pt-BR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3º LUGAR: Nova Andradina – “Supervisão psicológica: cuidando de quem cuida”</a:t>
            </a:r>
            <a:endParaRPr lang="pt-BR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sz="2400" dirty="0">
              <a:effectLst/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1004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         </a:t>
            </a:r>
          </a:p>
          <a:p>
            <a:endParaRPr lang="pt-BR" sz="32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C395502-956E-4067-BCAA-CFB347D5CC45}"/>
              </a:ext>
            </a:extLst>
          </p:cNvPr>
          <p:cNvSpPr txBox="1"/>
          <p:nvPr/>
        </p:nvSpPr>
        <p:spPr>
          <a:xfrm>
            <a:off x="451556" y="2309699"/>
            <a:ext cx="7010401" cy="35634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57785" lvl="0" indent="-228600" fontAlgn="auto">
              <a:lnSpc>
                <a:spcPct val="8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Em parceria com Instituições de Ensino Superior, este espaço disponibiliza produções acadêmicas (dissertações e teses) cujos temas, objetos de pesquisa coadunam com a  política de assistência social.</a:t>
            </a:r>
          </a:p>
          <a:p>
            <a:pPr marL="228600" marR="57785" lvl="0" indent="-228600" fontAlgn="auto">
              <a:lnSpc>
                <a:spcPct val="8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Para além da disponibilização, serão realizados eventos que promovam o debate e a reflexão dos trabalhos selecionados para divulgação e devida utilização na formação e aperfeiçoamento profissional, bem como, coleta de dados que possam subsidiar planejamentos e projetos afins.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9AB40758-F39F-448F-8E7E-C439EAAEB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0711" y="681037"/>
            <a:ext cx="8906933" cy="1012119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accent5">
                    <a:lumMod val="75000"/>
                  </a:schemeClr>
                </a:solidFill>
              </a:rPr>
              <a:t>PRODUÇÃO ACADÊMICA</a:t>
            </a:r>
            <a:endParaRPr lang="pt-B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436BB56E-0C82-41B7-9252-F725CAE9C9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717"/>
          <a:stretch/>
        </p:blipFill>
        <p:spPr>
          <a:xfrm>
            <a:off x="7555090" y="2141538"/>
            <a:ext cx="4038599" cy="373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957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D664E5-C0C0-4622-84AF-2700ACBC2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7644" y="500062"/>
            <a:ext cx="9254067" cy="1325563"/>
          </a:xfrm>
        </p:spPr>
        <p:txBody>
          <a:bodyPr>
            <a:normAutofit/>
          </a:bodyPr>
          <a:lstStyle/>
          <a:p>
            <a:r>
              <a:rPr lang="pt-BR" sz="3600" dirty="0">
                <a:solidFill>
                  <a:schemeClr val="accent1"/>
                </a:solidFill>
              </a:rPr>
              <a:t>SUAS MS no enfrentamento à COVID-19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AABC06F-7681-4B70-BCC3-27B0E1293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2755" y="2502957"/>
            <a:ext cx="5501921" cy="3355975"/>
          </a:xfrm>
        </p:spPr>
        <p:txBody>
          <a:bodyPr>
            <a:normAutofit/>
          </a:bodyPr>
          <a:lstStyle/>
          <a:p>
            <a:pPr>
              <a:lnSpc>
                <a:spcPct val="87000"/>
              </a:lnSpc>
              <a:spcAft>
                <a:spcPts val="800"/>
              </a:spcAft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Espaço destinados a disponibilização das orientações normativas com o objetivo de otimizar a busca e a instrução.</a:t>
            </a:r>
          </a:p>
          <a:p>
            <a:pPr>
              <a:lnSpc>
                <a:spcPct val="87000"/>
              </a:lnSpc>
              <a:spcAft>
                <a:spcPts val="800"/>
              </a:spcAft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Disponibilização de vídeos instrucionais, produzido pela equipe técnica da secretaria e parceria com profissionais da saúde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C1FF1FF-9F9D-4053-BEC4-60A9B5BC4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7861" y="2443690"/>
            <a:ext cx="4133850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9833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D664E5-C0C0-4622-84AF-2700ACBC2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7644" y="500062"/>
            <a:ext cx="9254067" cy="1325563"/>
          </a:xfrm>
        </p:spPr>
        <p:txBody>
          <a:bodyPr>
            <a:normAutofit/>
          </a:bodyPr>
          <a:lstStyle/>
          <a:p>
            <a:r>
              <a:rPr lang="pt-BR" sz="3600">
                <a:solidFill>
                  <a:schemeClr val="accent1"/>
                </a:solidFill>
              </a:rPr>
              <a:t>SUAS MS no enfrentamento à COVID-19</a:t>
            </a:r>
            <a:endParaRPr lang="pt-BR" sz="3600" dirty="0">
              <a:solidFill>
                <a:schemeClr val="accent1"/>
              </a:solidFill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2AD4727-D0DF-4BFF-8F16-C3F07916E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8037" y="1606057"/>
            <a:ext cx="7276319" cy="4751881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779AC990-0BAB-4EA2-89E0-90C60EEF97FB}"/>
              </a:ext>
            </a:extLst>
          </p:cNvPr>
          <p:cNvSpPr/>
          <p:nvPr/>
        </p:nvSpPr>
        <p:spPr>
          <a:xfrm>
            <a:off x="6664677" y="3104444"/>
            <a:ext cx="3314701" cy="4289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Instruções para o uso de EPIS</a:t>
            </a:r>
          </a:p>
        </p:txBody>
      </p:sp>
    </p:spTree>
    <p:extLst>
      <p:ext uri="{BB962C8B-B14F-4D97-AF65-F5344CB8AC3E}">
        <p14:creationId xmlns:p14="http://schemas.microsoft.com/office/powerpoint/2010/main" val="17804981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D664E5-C0C0-4622-84AF-2700ACBC2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7644" y="500062"/>
            <a:ext cx="9254067" cy="1325563"/>
          </a:xfrm>
        </p:spPr>
        <p:txBody>
          <a:bodyPr>
            <a:normAutofit/>
          </a:bodyPr>
          <a:lstStyle/>
          <a:p>
            <a:r>
              <a:rPr lang="pt-BR" sz="3600">
                <a:solidFill>
                  <a:schemeClr val="accent1"/>
                </a:solidFill>
              </a:rPr>
              <a:t>SUAS MS no enfrentamento à COVID-19</a:t>
            </a:r>
            <a:endParaRPr lang="pt-BR" sz="3600" dirty="0">
              <a:solidFill>
                <a:schemeClr val="accent1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B0B05C5-8381-445F-85B2-C4CE64A00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8466" y="1608385"/>
            <a:ext cx="4555067" cy="474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5934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        </a:t>
            </a:r>
            <a:r>
              <a:rPr lang="pt-BR" b="1" dirty="0">
                <a:solidFill>
                  <a:srgbClr val="FF3399"/>
                </a:solidFill>
              </a:rPr>
              <a:t>OBRIGADA!!</a:t>
            </a:r>
            <a:endParaRPr lang="pt-B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         </a:t>
            </a:r>
          </a:p>
          <a:p>
            <a:pPr marL="0" indent="0">
              <a:buNone/>
            </a:pPr>
            <a:r>
              <a:rPr lang="pt-BR" b="1" dirty="0"/>
              <a:t>CONTATO:</a:t>
            </a:r>
          </a:p>
          <a:p>
            <a:pPr marL="0" indent="0">
              <a:buNone/>
            </a:pPr>
            <a:r>
              <a:rPr lang="pt-BR" b="1" dirty="0"/>
              <a:t>Coordenadoria da Escola do SUAS MS “</a:t>
            </a:r>
            <a:r>
              <a:rPr lang="pt-BR" b="1" dirty="0" err="1"/>
              <a:t>Mariluce</a:t>
            </a:r>
            <a:r>
              <a:rPr lang="pt-BR" b="1" dirty="0"/>
              <a:t> Bittar”</a:t>
            </a:r>
          </a:p>
          <a:p>
            <a:pPr marL="0" indent="0">
              <a:buNone/>
            </a:pPr>
            <a:r>
              <a:rPr lang="pt-BR" b="1" dirty="0"/>
              <a:t>Tel. (67) 3314-6022</a:t>
            </a:r>
          </a:p>
          <a:p>
            <a:pPr marL="0" indent="0">
              <a:buNone/>
            </a:pPr>
            <a:r>
              <a:rPr lang="pt-BR" b="1" dirty="0">
                <a:hlinkClick r:id="rId2"/>
              </a:rPr>
              <a:t>escoladosuasms@sedhast.ms.gov.br</a:t>
            </a:r>
          </a:p>
          <a:p>
            <a:pPr marL="0" indent="0">
              <a:buNone/>
            </a:pPr>
            <a:r>
              <a:rPr lang="pt-BR" b="1" dirty="0">
                <a:hlinkClick r:id="rId3"/>
              </a:rPr>
              <a:t>neepsuas@sedhast.ms.gov.br</a:t>
            </a:r>
          </a:p>
          <a:p>
            <a:pPr marL="0" indent="0">
              <a:buNone/>
            </a:pPr>
            <a:r>
              <a:rPr lang="pt-BR" b="1" dirty="0">
                <a:hlinkClick r:id="rId3"/>
              </a:rPr>
              <a:t>www.suas.sedhast.ms.gov.br</a:t>
            </a:r>
          </a:p>
          <a:p>
            <a:pPr marL="0" indent="0">
              <a:buNone/>
            </a:pPr>
            <a:r>
              <a:rPr lang="pt-BR" b="1" dirty="0">
                <a:hlinkClick r:id="rId3"/>
              </a:rPr>
              <a:t>www.observatório.sedhast.ms.gov.br</a:t>
            </a: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11308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       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COMPOSIÇÃO E ORGANIZAÇÃO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pt-BR" dirty="0"/>
              <a:t>         </a:t>
            </a:r>
          </a:p>
          <a:p>
            <a:endParaRPr lang="pt-BR" sz="3800" dirty="0">
              <a:effectLst/>
              <a:latin typeface="+mj-lt"/>
            </a:endParaRPr>
          </a:p>
          <a:p>
            <a:pPr algn="just">
              <a:lnSpc>
                <a:spcPct val="170000"/>
              </a:lnSpc>
            </a:pPr>
            <a:r>
              <a:rPr lang="pt-BR" sz="8000" dirty="0">
                <a:effectLst/>
                <a:latin typeface="+mj-lt"/>
              </a:rPr>
              <a:t>A instituição de Núcleos de Educação Permanente do SUAS deve obedecer a critérios democráticos e participativos, de acordo com a capacidade e a necessidade de cada ente federativo. Integra necessariamente, os sujeitos envolvidos na construção e implementação do SUAS e desta Política, no âmbito do respectivo território: gestores, trabalhadores, usuários, instituições de ensino superior (IES), entre outras.</a:t>
            </a:r>
            <a:endParaRPr lang="pt-BR" sz="8000" dirty="0">
              <a:latin typeface="+mj-lt"/>
            </a:endParaRPr>
          </a:p>
          <a:p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143638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24448"/>
            <a:ext cx="10515600" cy="1325563"/>
          </a:xfrm>
        </p:spPr>
        <p:txBody>
          <a:bodyPr/>
          <a:lstStyle/>
          <a:p>
            <a:r>
              <a:rPr lang="pt-BR"/>
              <a:t>         </a:t>
            </a:r>
            <a:r>
              <a:rPr lang="pt-BR" b="1">
                <a:solidFill>
                  <a:schemeClr val="accent5">
                    <a:lumMod val="75000"/>
                  </a:schemeClr>
                </a:solidFill>
              </a:rPr>
              <a:t>COMPOSIÇÃO E ORGANIZAÇÃO</a:t>
            </a:r>
            <a:endParaRPr lang="pt-B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3228" y="1803912"/>
            <a:ext cx="10515600" cy="4351338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pt-BR" dirty="0"/>
              <a:t>         </a:t>
            </a:r>
          </a:p>
          <a:p>
            <a:pPr marL="311785" marR="57785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pt-BR" sz="96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Deverão compor os NUEP/SUAS no âmbito municipal, representantes dos seguintes órgãos, entidades e sujeitos:</a:t>
            </a:r>
          </a:p>
          <a:p>
            <a:pPr marL="342900" marR="57785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96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Secretaria Municipal de Assistência Social;</a:t>
            </a:r>
          </a:p>
          <a:p>
            <a:pPr marL="342900" marR="57785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96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Conselho Municipal de Assistência Social;</a:t>
            </a:r>
          </a:p>
          <a:p>
            <a:pPr marL="342900" marR="57785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96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Fórum Municipal dos Trabalhadores do SUAS. Caso ainda não tenha sido constituído um Fórum de Trabalhadores, é indicado procurar outra instância semelhante que possa   realizar   a   indicação   dos   representantes   dos trabalhadores;</a:t>
            </a:r>
          </a:p>
          <a:p>
            <a:pPr algn="just"/>
            <a:endParaRPr lang="pt-BR" sz="32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1D71E54-426B-475C-BAFA-3D4D68B9A71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9775" y="2493681"/>
            <a:ext cx="1724025" cy="14353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7316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       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COMPOSIÇÃO E ORGANIZAÇÃO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         </a:t>
            </a:r>
          </a:p>
          <a:p>
            <a:endParaRPr lang="pt-BR" sz="32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C395502-956E-4067-BCAA-CFB347D5CC45}"/>
              </a:ext>
            </a:extLst>
          </p:cNvPr>
          <p:cNvSpPr txBox="1"/>
          <p:nvPr/>
        </p:nvSpPr>
        <p:spPr>
          <a:xfrm>
            <a:off x="1688123" y="2141536"/>
            <a:ext cx="9467557" cy="28050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57785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4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Instituições de Ensino Superior (IES), Escola de Governo e Instituições Federais de Ciência e Tecnologia (</a:t>
            </a:r>
            <a:r>
              <a:rPr lang="pt-BR" sz="24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IFs</a:t>
            </a:r>
            <a:r>
              <a:rPr lang="pt-BR" sz="24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), convidadas pela Secretaria Municipal de Assistência Social, dentre aquelas localizadas no município ou na região.</a:t>
            </a:r>
          </a:p>
          <a:p>
            <a:pPr marL="342900" marR="57785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4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Usuários e/ou beneficiários do SUAS.</a:t>
            </a:r>
          </a:p>
        </p:txBody>
      </p:sp>
    </p:spTree>
    <p:extLst>
      <p:ext uri="{BB962C8B-B14F-4D97-AF65-F5344CB8AC3E}">
        <p14:creationId xmlns:p14="http://schemas.microsoft.com/office/powerpoint/2010/main" val="2509736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       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IMPORTÂNCIA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88124" y="1690688"/>
            <a:ext cx="9665676" cy="448627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pt-BR" sz="2400" dirty="0">
                <a:effectLst/>
                <a:latin typeface="+mj-lt"/>
              </a:rPr>
              <a:t>A importância da estruturação dos Núcleos está na implementação e efetivação da Educação Permanente no SUAS é evidenciada por atividades tais como: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2400" dirty="0">
                <a:effectLst/>
                <a:latin typeface="+mj-lt"/>
              </a:rPr>
              <a:t>a) a problematização do saber e da experiência, que resulta dos processos de implementação do SUAS; 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pt-BR" sz="2400" dirty="0">
                <a:effectLst/>
                <a:latin typeface="+mj-lt"/>
              </a:rPr>
              <a:t>b) a produção de conhecimentos sobre os diferentes aspectos do trabalho e do controle social no SUAS; 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pt-BR" sz="2400" dirty="0">
                <a:effectLst/>
                <a:latin typeface="+mj-lt"/>
              </a:rPr>
              <a:t>c) a elaboração de diagnósticos de necessidades de qualificação dos trabalhadores; 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pt-BR" sz="2400" dirty="0">
                <a:effectLst/>
                <a:latin typeface="+mj-lt"/>
              </a:rPr>
              <a:t>d) a organização de observatórios de práticas profissionais; </a:t>
            </a:r>
          </a:p>
        </p:txBody>
      </p:sp>
    </p:spTree>
    <p:extLst>
      <p:ext uri="{BB962C8B-B14F-4D97-AF65-F5344CB8AC3E}">
        <p14:creationId xmlns:p14="http://schemas.microsoft.com/office/powerpoint/2010/main" val="1525412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       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IMPORTÂNCIA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88124" y="1690688"/>
            <a:ext cx="9665676" cy="448627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pt-BR" sz="2400" dirty="0">
                <a:effectLst/>
                <a:latin typeface="+mj-lt"/>
              </a:rPr>
              <a:t>e) a sistematização de experiências de gestão e provimento de serviços e benefícios; 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pt-BR" sz="2400" dirty="0">
                <a:effectLst/>
                <a:latin typeface="+mj-lt"/>
              </a:rPr>
              <a:t>f) o planejamento e o acompanhamento de ações de formação e capacitação; 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pt-BR" sz="2400" dirty="0">
                <a:effectLst/>
                <a:latin typeface="+mj-lt"/>
              </a:rPr>
              <a:t>h) a socialização e disseminação das informações.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pt-BR" sz="2400" dirty="0">
                <a:effectLst/>
                <a:latin typeface="+mj-lt"/>
              </a:rPr>
              <a:t>Ações e conhecimentos produzidos, por meio da realização de fóruns, jornadas, seminários, entre outros.</a:t>
            </a:r>
          </a:p>
          <a:p>
            <a:pPr marL="0" indent="0" algn="just">
              <a:lnSpc>
                <a:spcPct val="110000"/>
              </a:lnSpc>
              <a:buNone/>
            </a:pPr>
            <a:endParaRPr lang="pt-BR" sz="240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8420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       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IMPORTÂNCIA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88124" y="1690688"/>
            <a:ext cx="9665676" cy="4486275"/>
          </a:xfrm>
        </p:spPr>
        <p:txBody>
          <a:bodyPr>
            <a:normAutofit/>
          </a:bodyPr>
          <a:lstStyle/>
          <a:p>
            <a:pPr marL="311785" marR="57785" indent="0">
              <a:spcAft>
                <a:spcPts val="0"/>
              </a:spcAft>
              <a:buNone/>
            </a:pPr>
            <a:r>
              <a:rPr lang="pt-BR" sz="2400" b="1" dirty="0">
                <a:effectLst/>
                <a:latin typeface="+mj-lt"/>
                <a:ea typeface="Times New Roman" panose="02020603050405020304" pitchFamily="18" charset="0"/>
              </a:rPr>
              <a:t>CERTIFICAÇÃO</a:t>
            </a:r>
            <a:endParaRPr lang="pt-BR" sz="2400" dirty="0">
              <a:effectLst/>
              <a:latin typeface="+mj-lt"/>
              <a:ea typeface="Times New Roman" panose="02020603050405020304" pitchFamily="18" charset="0"/>
            </a:endParaRPr>
          </a:p>
          <a:p>
            <a:pPr marR="57785" algn="just">
              <a:lnSpc>
                <a:spcPct val="110000"/>
              </a:lnSpc>
            </a:pPr>
            <a:r>
              <a:rPr lang="pt-BR" sz="2400" dirty="0">
                <a:latin typeface="+mj-lt"/>
              </a:rPr>
              <a:t>Todas as ações de capacitação e formação pelas quais tenha passado o público da política devem gerar a respectiva certificação para os participantes;</a:t>
            </a:r>
          </a:p>
          <a:p>
            <a:pPr marL="0" marR="57785" indent="0" algn="just">
              <a:lnSpc>
                <a:spcPct val="110000"/>
              </a:lnSpc>
              <a:buNone/>
            </a:pPr>
            <a:endParaRPr lang="pt-BR" sz="2400" dirty="0">
              <a:latin typeface="+mj-lt"/>
            </a:endParaRPr>
          </a:p>
          <a:p>
            <a:pPr marL="654685" marR="57785" indent="-342900" algn="just">
              <a:lnSpc>
                <a:spcPct val="125000"/>
              </a:lnSpc>
              <a:spcBef>
                <a:spcPts val="50"/>
              </a:spcBef>
            </a:pPr>
            <a:endParaRPr lang="pt-BR" sz="2000" dirty="0">
              <a:effectLst/>
              <a:latin typeface="+mj-lt"/>
              <a:ea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endParaRPr lang="pt-BR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22106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         </a:t>
            </a:r>
            <a:br>
              <a:rPr lang="pt-BR" dirty="0"/>
            </a:br>
            <a:r>
              <a:rPr lang="pt-BR" dirty="0"/>
              <a:t>	  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A Participação das IES</a:t>
            </a:r>
            <a:r>
              <a:rPr lang="pt-B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pt-B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74299" y="1690687"/>
            <a:ext cx="10515600" cy="4485029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pt-BR" dirty="0"/>
              <a:t>        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pt-BR" sz="7400" dirty="0"/>
              <a:t> </a:t>
            </a:r>
            <a:r>
              <a:rPr lang="pt-BR" sz="7400" dirty="0">
                <a:latin typeface="+mj-lt"/>
              </a:rPr>
              <a:t>As</a:t>
            </a:r>
            <a:r>
              <a:rPr lang="pt-BR" sz="7400" dirty="0">
                <a:effectLst/>
                <a:latin typeface="+mj-lt"/>
              </a:rPr>
              <a:t> instituições de ensino superior (IES), públicas e privadas, escolas de Governo e Institutos Federais de Educação, Ciência e Tecnologia (</a:t>
            </a:r>
            <a:r>
              <a:rPr lang="pt-BR" sz="7400" dirty="0" err="1">
                <a:effectLst/>
                <a:latin typeface="+mj-lt"/>
              </a:rPr>
              <a:t>IFs</a:t>
            </a:r>
            <a:r>
              <a:rPr lang="pt-BR" sz="7400" dirty="0">
                <a:effectLst/>
                <a:latin typeface="+mj-lt"/>
              </a:rPr>
              <a:t>), </a:t>
            </a:r>
            <a:r>
              <a:rPr lang="pt-BR" sz="7400" dirty="0">
                <a:effectLst/>
                <a:latin typeface="+mj-lt"/>
                <a:ea typeface="Times New Roman" panose="02020603050405020304" pitchFamily="18" charset="0"/>
              </a:rPr>
              <a:t>poderão colaborar com os órgãos gestores do SUAS </a:t>
            </a:r>
            <a:r>
              <a:rPr lang="pt-BR" sz="7400" dirty="0">
                <a:effectLst/>
                <a:latin typeface="+mj-lt"/>
              </a:rPr>
              <a:t>e demais envolvidos na implementação desta Política quanto a/ao: </a:t>
            </a:r>
          </a:p>
          <a:p>
            <a:pPr marL="654685" marR="57785" indent="-342900"/>
            <a:r>
              <a:rPr lang="pt-BR" sz="7400" dirty="0">
                <a:effectLst/>
                <a:latin typeface="+mj-lt"/>
                <a:ea typeface="Times New Roman" panose="02020603050405020304" pitchFamily="18" charset="0"/>
              </a:rPr>
              <a:t>composição dos Núcleos de Educação Permanente;</a:t>
            </a:r>
          </a:p>
          <a:p>
            <a:pPr marL="654685" marR="57785" indent="-342900"/>
            <a:r>
              <a:rPr lang="pt-BR" sz="7400" dirty="0">
                <a:effectLst/>
                <a:latin typeface="+mj-lt"/>
                <a:ea typeface="Times New Roman" panose="02020603050405020304" pitchFamily="18" charset="0"/>
              </a:rPr>
              <a:t>elaboração de diagnósticos de necessidades de qualificação;</a:t>
            </a:r>
          </a:p>
          <a:p>
            <a:pPr marL="654685" marR="57785" indent="-342900"/>
            <a:r>
              <a:rPr lang="pt-BR" sz="7400" dirty="0">
                <a:effectLst/>
                <a:latin typeface="+mj-lt"/>
                <a:ea typeface="Times New Roman" panose="02020603050405020304" pitchFamily="18" charset="0"/>
              </a:rPr>
              <a:t>planejamento de ações de formação e capacitação;</a:t>
            </a:r>
          </a:p>
          <a:p>
            <a:pPr marL="654685" marR="57785" indent="-342900" algn="just"/>
            <a:r>
              <a:rPr lang="pt-BR" sz="7400" dirty="0">
                <a:effectLst/>
                <a:latin typeface="+mj-lt"/>
                <a:ea typeface="Times New Roman" panose="02020603050405020304" pitchFamily="18" charset="0"/>
              </a:rPr>
              <a:t>estruturação de observatórios de práticas e de núcleos de pesquisa dedicados a temas afetos ao SUAS;</a:t>
            </a:r>
          </a:p>
          <a:p>
            <a:pPr marL="654685" marR="57785" indent="-342900"/>
            <a:r>
              <a:rPr lang="pt-BR" sz="7400" dirty="0">
                <a:effectLst/>
                <a:latin typeface="+mj-lt"/>
                <a:ea typeface="Times New Roman" panose="02020603050405020304" pitchFamily="18" charset="0"/>
              </a:rPr>
              <a:t>oferta e execução dos tipos de ação de formação e capacitação compreendidas nos Percursos Formativos definidos na Política Nacional de Educação Permanente do SUAS (PNEP).</a:t>
            </a:r>
          </a:p>
        </p:txBody>
      </p:sp>
    </p:spTree>
    <p:extLst>
      <p:ext uri="{BB962C8B-B14F-4D97-AF65-F5344CB8AC3E}">
        <p14:creationId xmlns:p14="http://schemas.microsoft.com/office/powerpoint/2010/main" val="1863189295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1640</Words>
  <Application>Microsoft Office PowerPoint</Application>
  <PresentationFormat>Widescreen</PresentationFormat>
  <Paragraphs>122</Paragraphs>
  <Slides>25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Symbol</vt:lpstr>
      <vt:lpstr>Times New Roman</vt:lpstr>
      <vt:lpstr>1_Tema do Office</vt:lpstr>
      <vt:lpstr>“Webinário SUAS em Movimento: Ações Prioritárias para a Gestão da Assistência Social”  NÚCLEO DE EDUDAÇÃO PERMANENTE DO SUAS – COORDENADORIA DA ESCOLA DO SUAS/COESAS</vt:lpstr>
      <vt:lpstr>         CONCEITO</vt:lpstr>
      <vt:lpstr>         COMPOSIÇÃO E ORGANIZAÇÃO</vt:lpstr>
      <vt:lpstr>         COMPOSIÇÃO E ORGANIZAÇÃO</vt:lpstr>
      <vt:lpstr>         COMPOSIÇÃO E ORGANIZAÇÃO</vt:lpstr>
      <vt:lpstr>         IMPORTÂNCIA</vt:lpstr>
      <vt:lpstr>         IMPORTÂNCIA</vt:lpstr>
      <vt:lpstr>         IMPORTÂNCIA</vt:lpstr>
      <vt:lpstr>              A Participação das IES  </vt:lpstr>
      <vt:lpstr>“Webinário SUAS em Movimento: Ações Prioritárias para a Gestão da Assistência Social”  OBSERVATÓRIO SUAS/MS – COORDENADORIA DA ESCOLA DO SUAS/COESAS</vt:lpstr>
      <vt:lpstr>O QUE É?</vt:lpstr>
      <vt:lpstr>OBJETIVO</vt:lpstr>
      <vt:lpstr>PÚBLICO ALVO</vt:lpstr>
      <vt:lpstr>PRÁTICAS INSTITUCIONAIS</vt:lpstr>
      <vt:lpstr>“Webinário SUAS em Movimento: Ações Prioritárias para a Gestão da Assistência Social”  PRÁTICA INSTITUCIONAIS – COORDENADORIA DA ESCOLA DO SUAS/COESAS</vt:lpstr>
      <vt:lpstr> PRÊMIO MARILUCE BITTAR/2018 </vt:lpstr>
      <vt:lpstr> PRÊMIO MARILUCE BITTAR/2018 </vt:lpstr>
      <vt:lpstr> PRÊMIO MARILUCE BITTAR/2018 </vt:lpstr>
      <vt:lpstr> PRÊMIO MARILUCE BITTAR/2018 </vt:lpstr>
      <vt:lpstr> PRÊMIO MARILUCE BITTAR/2018 </vt:lpstr>
      <vt:lpstr>PRODUÇÃO ACADÊMICA</vt:lpstr>
      <vt:lpstr>SUAS MS no enfrentamento à COVID-19</vt:lpstr>
      <vt:lpstr>SUAS MS no enfrentamento à COVID-19</vt:lpstr>
      <vt:lpstr>SUAS MS no enfrentamento à COVID-19</vt:lpstr>
      <vt:lpstr>         OBRIGADA!!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“Webinário SUAS em Movimento: Ações Prioritárias para a Gestão da Assistência Social”  OBSERVATÓRIO SUAS/MS – COORDENADORIA DA ESCOLA DO SUAS/COESAS</dc:title>
  <dc:creator>Tadashi</dc:creator>
  <cp:lastModifiedBy>tadashi.hirokawa@gmail.com</cp:lastModifiedBy>
  <cp:revision>29</cp:revision>
  <dcterms:modified xsi:type="dcterms:W3CDTF">2021-03-12T13:54:20Z</dcterms:modified>
</cp:coreProperties>
</file>